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5"/>
  </p:notesMasterIdLst>
  <p:sldIdLst>
    <p:sldId id="262" r:id="rId2"/>
    <p:sldId id="312" r:id="rId3"/>
    <p:sldId id="390" r:id="rId4"/>
    <p:sldId id="314" r:id="rId5"/>
    <p:sldId id="391" r:id="rId6"/>
    <p:sldId id="316" r:id="rId7"/>
    <p:sldId id="317" r:id="rId8"/>
    <p:sldId id="369" r:id="rId9"/>
    <p:sldId id="392" r:id="rId10"/>
    <p:sldId id="394" r:id="rId11"/>
    <p:sldId id="395" r:id="rId12"/>
    <p:sldId id="393" r:id="rId13"/>
    <p:sldId id="319" r:id="rId14"/>
    <p:sldId id="397" r:id="rId15"/>
    <p:sldId id="399" r:id="rId16"/>
    <p:sldId id="400" r:id="rId17"/>
    <p:sldId id="401" r:id="rId18"/>
    <p:sldId id="402" r:id="rId19"/>
    <p:sldId id="403" r:id="rId20"/>
    <p:sldId id="404" r:id="rId21"/>
    <p:sldId id="405" r:id="rId22"/>
    <p:sldId id="406" r:id="rId23"/>
    <p:sldId id="407" r:id="rId24"/>
    <p:sldId id="408" r:id="rId25"/>
    <p:sldId id="409" r:id="rId26"/>
    <p:sldId id="416" r:id="rId27"/>
    <p:sldId id="410" r:id="rId28"/>
    <p:sldId id="411" r:id="rId29"/>
    <p:sldId id="414" r:id="rId30"/>
    <p:sldId id="417" r:id="rId31"/>
    <p:sldId id="419" r:id="rId32"/>
    <p:sldId id="418" r:id="rId33"/>
    <p:sldId id="420" r:id="rId34"/>
  </p:sldIdLst>
  <p:sldSz cx="12192000" cy="6858000"/>
  <p:notesSz cx="6858000" cy="9144000"/>
  <p:embeddedFontLst>
    <p:embeddedFont>
      <p:font typeface="Calibri" pitchFamily="34" charset="0"/>
      <p:regular r:id="rId36"/>
      <p:bold r:id="rId37"/>
      <p:italic r:id="rId38"/>
      <p:boldItalic r:id="rId39"/>
    </p:embeddedFont>
    <p:embeddedFont>
      <p:font typeface="黑体" pitchFamily="49" charset="-122"/>
      <p:regular r:id="rId40"/>
    </p:embeddedFont>
    <p:embeddedFont>
      <p:font typeface="微软雅黑" pitchFamily="34" charset="-122"/>
      <p:regular r:id="rId41"/>
      <p:bold r:id="rId42"/>
    </p:embeddedFont>
    <p:embeddedFont>
      <p:font typeface="方正粗宋简体" charset="-122"/>
      <p:regular r:id="rId43"/>
    </p:embeddedFont>
    <p:embeddedFont>
      <p:font typeface="Calibri Light" pitchFamily="34" charset="0"/>
      <p:regular r:id="rId44"/>
      <p:italic r:id="rId45"/>
    </p:embeddedFont>
  </p:embeddedFontLst>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B5D6"/>
    <a:srgbClr val="3DA2CB"/>
    <a:srgbClr val="F784A5"/>
    <a:srgbClr val="DBAA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660"/>
  </p:normalViewPr>
  <p:slideViewPr>
    <p:cSldViewPr snapToGrid="0">
      <p:cViewPr varScale="1">
        <p:scale>
          <a:sx n="65" d="100"/>
          <a:sy n="65" d="100"/>
        </p:scale>
        <p:origin x="-684"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6" Type="http://schemas.openxmlformats.org/officeDocument/2006/relationships/image" Target="../media/image52.wmf"/><Relationship Id="rId5" Type="http://schemas.openxmlformats.org/officeDocument/2006/relationships/image" Target="../media/image51.wmf"/><Relationship Id="rId4" Type="http://schemas.openxmlformats.org/officeDocument/2006/relationships/image" Target="../media/image5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B896B877-D475-4F2F-9BDE-F8DAF9D86312}" type="datetimeFigureOut">
              <a:rPr lang="zh-CN" altLang="en-US"/>
              <a:pPr>
                <a:defRPr/>
              </a:pPr>
              <a:t>2017/3/28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903FFF78-96BD-485C-AE97-943D9CFF88AF}" type="slidenum">
              <a:rPr lang="zh-CN" altLang="en-US"/>
              <a:pPr>
                <a:defRPr/>
              </a:pPr>
              <a:t>‹#›</a:t>
            </a:fld>
            <a:endParaRPr lang="zh-CN" altLang="en-US"/>
          </a:p>
        </p:txBody>
      </p:sp>
    </p:spTree>
    <p:extLst>
      <p:ext uri="{BB962C8B-B14F-4D97-AF65-F5344CB8AC3E}">
        <p14:creationId xmlns:p14="http://schemas.microsoft.com/office/powerpoint/2010/main" val="10639172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p:cNvSpPr>
          <p:nvPr>
            <p:ph type="sldImg"/>
          </p:nvPr>
        </p:nvSpPr>
        <p:spPr bwMode="auto">
          <a:noFill/>
          <a:ln>
            <a:solidFill>
              <a:srgbClr val="000000"/>
            </a:solidFill>
            <a:miter lim="800000"/>
            <a:headEnd/>
            <a:tailEnd/>
          </a:ln>
        </p:spPr>
      </p:sp>
      <p:sp>
        <p:nvSpPr>
          <p:cNvPr id="1536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36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E66AE8-E211-4E08-AD79-DDD14B3B3FB5}" type="slidenum">
              <a:rPr lang="zh-CN" altLang="en-US"/>
              <a:pPr fontAlgn="base">
                <a:spcBef>
                  <a:spcPct val="0"/>
                </a:spcBef>
                <a:spcAft>
                  <a:spcPct val="0"/>
                </a:spcAft>
                <a:defRPr/>
              </a:pPr>
              <a:t>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A61A5F54-53F1-4327-9A7B-4D8E3C874F57}" type="slidenum">
              <a:rPr lang="zh-CN" altLang="zh-CN"/>
              <a:pPr>
                <a:defRPr/>
              </a:pPr>
              <a:t>‹#›</a:t>
            </a:fld>
            <a:endParaRPr lang="zh-CN"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6A49F99F-ABBB-4F55-98A7-F9A2695FB334}" type="slidenum">
              <a:rPr lang="zh-CN" altLang="zh-CN"/>
              <a:pPr>
                <a:defRPr/>
              </a:pPr>
              <a:t>‹#›</a:t>
            </a:fld>
            <a:endParaRPr lang="zh-CN"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E1800086-80F8-457D-97B0-6C72BBF2D2C2}" type="slidenum">
              <a:rPr lang="zh-CN" altLang="zh-CN"/>
              <a:pPr>
                <a:defRPr/>
              </a:pPr>
              <a:t>‹#›</a:t>
            </a:fld>
            <a:endParaRPr lang="zh-CN"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srcRect t="20709" b="20363"/>
          <a:stretch>
            <a:fillRect/>
          </a:stretch>
        </p:blipFill>
        <p:spPr bwMode="auto">
          <a:xfrm>
            <a:off x="152400" y="-14288"/>
            <a:ext cx="11504613" cy="6872288"/>
          </a:xfrm>
          <a:prstGeom prst="rect">
            <a:avLst/>
          </a:prstGeom>
          <a:noFill/>
          <a:ln w="9525">
            <a:noFill/>
            <a:miter lim="800000"/>
            <a:headEnd/>
            <a:tailEnd/>
          </a:ln>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10E3AE46-43F0-443E-9B9D-490E012BEE60}" type="slidenum">
              <a:rPr lang="zh-CN" altLang="zh-CN"/>
              <a:pPr>
                <a:defRPr/>
              </a:pPr>
              <a:t>‹#›</a:t>
            </a:fld>
            <a:endParaRPr lang="zh-CN"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2" name="组合 6"/>
          <p:cNvGrpSpPr>
            <a:grpSpLocks/>
          </p:cNvGrpSpPr>
          <p:nvPr userDrawn="1"/>
        </p:nvGrpSpPr>
        <p:grpSpPr bwMode="auto">
          <a:xfrm>
            <a:off x="3586163" y="1246188"/>
            <a:ext cx="6480175" cy="6480175"/>
            <a:chOff x="3586250" y="1245799"/>
            <a:chExt cx="6480000" cy="6480000"/>
          </a:xfrm>
        </p:grpSpPr>
        <p:sp>
          <p:nvSpPr>
            <p:cNvPr id="3" name="弧形 7"/>
            <p:cNvSpPr/>
            <p:nvPr/>
          </p:nvSpPr>
          <p:spPr>
            <a:xfrm>
              <a:off x="4305368" y="1964917"/>
              <a:ext cx="5041764" cy="5041764"/>
            </a:xfrm>
            <a:prstGeom prst="arc">
              <a:avLst>
                <a:gd name="adj1" fmla="val 13814770"/>
                <a:gd name="adj2" fmla="val 1284488"/>
              </a:avLst>
            </a:prstGeom>
            <a:ln w="381000">
              <a:solidFill>
                <a:srgbClr val="31B5D6"/>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4" name="弧形 8"/>
            <p:cNvSpPr/>
            <p:nvPr/>
          </p:nvSpPr>
          <p:spPr>
            <a:xfrm>
              <a:off x="3946602" y="1606151"/>
              <a:ext cx="5759294" cy="5759294"/>
            </a:xfrm>
            <a:prstGeom prst="arc">
              <a:avLst>
                <a:gd name="adj1" fmla="val 13814770"/>
                <a:gd name="adj2" fmla="val 1284488"/>
              </a:avLst>
            </a:prstGeom>
            <a:ln w="381000">
              <a:solidFill>
                <a:srgbClr val="F784A5"/>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5" name="弧形 9"/>
            <p:cNvSpPr/>
            <p:nvPr/>
          </p:nvSpPr>
          <p:spPr>
            <a:xfrm>
              <a:off x="3586250" y="1245799"/>
              <a:ext cx="6480000" cy="6480000"/>
            </a:xfrm>
            <a:prstGeom prst="arc">
              <a:avLst>
                <a:gd name="adj1" fmla="val 13814770"/>
                <a:gd name="adj2" fmla="val 1284488"/>
              </a:avLst>
            </a:prstGeom>
            <a:ln w="3810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grpSp>
      <p:sp>
        <p:nvSpPr>
          <p:cNvPr id="6" name="Oval 15"/>
          <p:cNvSpPr/>
          <p:nvPr userDrawn="1"/>
        </p:nvSpPr>
        <p:spPr>
          <a:xfrm>
            <a:off x="1608138" y="1404938"/>
            <a:ext cx="6134100" cy="4271962"/>
          </a:xfrm>
          <a:custGeom>
            <a:avLst/>
            <a:gdLst>
              <a:gd name="connsiteX0" fmla="*/ 1112520 w 2895600"/>
              <a:gd name="connsiteY0" fmla="*/ 0 h 1487173"/>
              <a:gd name="connsiteX1" fmla="*/ 1776897 w 2895600"/>
              <a:gd name="connsiteY1" fmla="*/ 523460 h 1487173"/>
              <a:gd name="connsiteX2" fmla="*/ 1981200 w 2895600"/>
              <a:gd name="connsiteY2" fmla="*/ 443446 h 1487173"/>
              <a:gd name="connsiteX3" fmla="*/ 2283615 w 2895600"/>
              <a:gd name="connsiteY3" fmla="*/ 724590 h 1487173"/>
              <a:gd name="connsiteX4" fmla="*/ 2461260 w 2895600"/>
              <a:gd name="connsiteY4" fmla="*/ 685800 h 1487173"/>
              <a:gd name="connsiteX5" fmla="*/ 2895600 w 2895600"/>
              <a:gd name="connsiteY5" fmla="*/ 1120140 h 1487173"/>
              <a:gd name="connsiteX6" fmla="*/ 2698117 w 2895600"/>
              <a:gd name="connsiteY6" fmla="*/ 1478280 h 1487173"/>
              <a:gd name="connsiteX7" fmla="*/ 2700675 w 2895600"/>
              <a:gd name="connsiteY7" fmla="*/ 1487173 h 1487173"/>
              <a:gd name="connsiteX8" fmla="*/ 64333 w 2895600"/>
              <a:gd name="connsiteY8" fmla="*/ 1478280 h 1487173"/>
              <a:gd name="connsiteX9" fmla="*/ 0 w 2895600"/>
              <a:gd name="connsiteY9" fmla="*/ 1257300 h 1487173"/>
              <a:gd name="connsiteX10" fmla="*/ 419100 w 2895600"/>
              <a:gd name="connsiteY10" fmla="*/ 838200 h 1487173"/>
              <a:gd name="connsiteX11" fmla="*/ 445895 w 2895600"/>
              <a:gd name="connsiteY11" fmla="*/ 840901 h 1487173"/>
              <a:gd name="connsiteX12" fmla="*/ 426720 w 2895600"/>
              <a:gd name="connsiteY12" fmla="*/ 685800 h 1487173"/>
              <a:gd name="connsiteX13" fmla="*/ 1112520 w 2895600"/>
              <a:gd name="connsiteY13" fmla="*/ 0 h 1487173"/>
              <a:gd name="connsiteX0" fmla="*/ 1112520 w 2895600"/>
              <a:gd name="connsiteY0" fmla="*/ 0 h 1656195"/>
              <a:gd name="connsiteX1" fmla="*/ 1776897 w 2895600"/>
              <a:gd name="connsiteY1" fmla="*/ 523460 h 1656195"/>
              <a:gd name="connsiteX2" fmla="*/ 1981200 w 2895600"/>
              <a:gd name="connsiteY2" fmla="*/ 443446 h 1656195"/>
              <a:gd name="connsiteX3" fmla="*/ 2283615 w 2895600"/>
              <a:gd name="connsiteY3" fmla="*/ 724590 h 1656195"/>
              <a:gd name="connsiteX4" fmla="*/ 2461260 w 2895600"/>
              <a:gd name="connsiteY4" fmla="*/ 685800 h 1656195"/>
              <a:gd name="connsiteX5" fmla="*/ 2895600 w 2895600"/>
              <a:gd name="connsiteY5" fmla="*/ 1120140 h 1656195"/>
              <a:gd name="connsiteX6" fmla="*/ 2698117 w 2895600"/>
              <a:gd name="connsiteY6" fmla="*/ 1478280 h 1656195"/>
              <a:gd name="connsiteX7" fmla="*/ 1980496 w 2895600"/>
              <a:gd name="connsiteY7" fmla="*/ 1656195 h 1656195"/>
              <a:gd name="connsiteX8" fmla="*/ 64333 w 2895600"/>
              <a:gd name="connsiteY8" fmla="*/ 1478280 h 1656195"/>
              <a:gd name="connsiteX9" fmla="*/ 0 w 2895600"/>
              <a:gd name="connsiteY9" fmla="*/ 1257300 h 1656195"/>
              <a:gd name="connsiteX10" fmla="*/ 419100 w 2895600"/>
              <a:gd name="connsiteY10" fmla="*/ 838200 h 1656195"/>
              <a:gd name="connsiteX11" fmla="*/ 445895 w 2895600"/>
              <a:gd name="connsiteY11" fmla="*/ 840901 h 1656195"/>
              <a:gd name="connsiteX12" fmla="*/ 426720 w 2895600"/>
              <a:gd name="connsiteY12" fmla="*/ 685800 h 1656195"/>
              <a:gd name="connsiteX13" fmla="*/ 1112520 w 2895600"/>
              <a:gd name="connsiteY13" fmla="*/ 0 h 1656195"/>
              <a:gd name="connsiteX0" fmla="*/ 1112520 w 2895600"/>
              <a:gd name="connsiteY0" fmla="*/ 0 h 1668502"/>
              <a:gd name="connsiteX1" fmla="*/ 1776897 w 2895600"/>
              <a:gd name="connsiteY1" fmla="*/ 523460 h 1668502"/>
              <a:gd name="connsiteX2" fmla="*/ 1981200 w 2895600"/>
              <a:gd name="connsiteY2" fmla="*/ 443446 h 1668502"/>
              <a:gd name="connsiteX3" fmla="*/ 2283615 w 2895600"/>
              <a:gd name="connsiteY3" fmla="*/ 724590 h 1668502"/>
              <a:gd name="connsiteX4" fmla="*/ 2461260 w 2895600"/>
              <a:gd name="connsiteY4" fmla="*/ 685800 h 1668502"/>
              <a:gd name="connsiteX5" fmla="*/ 2895600 w 2895600"/>
              <a:gd name="connsiteY5" fmla="*/ 1120140 h 1668502"/>
              <a:gd name="connsiteX6" fmla="*/ 2698117 w 2895600"/>
              <a:gd name="connsiteY6" fmla="*/ 1478280 h 1668502"/>
              <a:gd name="connsiteX7" fmla="*/ 1980496 w 2895600"/>
              <a:gd name="connsiteY7" fmla="*/ 1656195 h 1668502"/>
              <a:gd name="connsiteX8" fmla="*/ 64333 w 2895600"/>
              <a:gd name="connsiteY8" fmla="*/ 1478280 h 1668502"/>
              <a:gd name="connsiteX9" fmla="*/ 0 w 2895600"/>
              <a:gd name="connsiteY9" fmla="*/ 1257300 h 1668502"/>
              <a:gd name="connsiteX10" fmla="*/ 419100 w 2895600"/>
              <a:gd name="connsiteY10" fmla="*/ 838200 h 1668502"/>
              <a:gd name="connsiteX11" fmla="*/ 445895 w 2895600"/>
              <a:gd name="connsiteY11" fmla="*/ 840901 h 1668502"/>
              <a:gd name="connsiteX12" fmla="*/ 426720 w 2895600"/>
              <a:gd name="connsiteY12" fmla="*/ 685800 h 1668502"/>
              <a:gd name="connsiteX13" fmla="*/ 1112520 w 2895600"/>
              <a:gd name="connsiteY13" fmla="*/ 0 h 1668502"/>
              <a:gd name="connsiteX0" fmla="*/ 1112520 w 2895600"/>
              <a:gd name="connsiteY0" fmla="*/ 0 h 1687775"/>
              <a:gd name="connsiteX1" fmla="*/ 1776897 w 2895600"/>
              <a:gd name="connsiteY1" fmla="*/ 523460 h 1687775"/>
              <a:gd name="connsiteX2" fmla="*/ 1981200 w 2895600"/>
              <a:gd name="connsiteY2" fmla="*/ 443446 h 1687775"/>
              <a:gd name="connsiteX3" fmla="*/ 2283615 w 2895600"/>
              <a:gd name="connsiteY3" fmla="*/ 724590 h 1687775"/>
              <a:gd name="connsiteX4" fmla="*/ 2461260 w 2895600"/>
              <a:gd name="connsiteY4" fmla="*/ 685800 h 1687775"/>
              <a:gd name="connsiteX5" fmla="*/ 2895600 w 2895600"/>
              <a:gd name="connsiteY5" fmla="*/ 1120140 h 1687775"/>
              <a:gd name="connsiteX6" fmla="*/ 2698117 w 2895600"/>
              <a:gd name="connsiteY6" fmla="*/ 1478280 h 1687775"/>
              <a:gd name="connsiteX7" fmla="*/ 1980496 w 2895600"/>
              <a:gd name="connsiteY7" fmla="*/ 1656195 h 1687775"/>
              <a:gd name="connsiteX8" fmla="*/ 1965798 w 2895600"/>
              <a:gd name="connsiteY8" fmla="*/ 1670891 h 1687775"/>
              <a:gd name="connsiteX9" fmla="*/ 64333 w 2895600"/>
              <a:gd name="connsiteY9" fmla="*/ 1478280 h 1687775"/>
              <a:gd name="connsiteX10" fmla="*/ 0 w 2895600"/>
              <a:gd name="connsiteY10" fmla="*/ 1257300 h 1687775"/>
              <a:gd name="connsiteX11" fmla="*/ 419100 w 2895600"/>
              <a:gd name="connsiteY11" fmla="*/ 838200 h 1687775"/>
              <a:gd name="connsiteX12" fmla="*/ 445895 w 2895600"/>
              <a:gd name="connsiteY12" fmla="*/ 840901 h 1687775"/>
              <a:gd name="connsiteX13" fmla="*/ 426720 w 2895600"/>
              <a:gd name="connsiteY13" fmla="*/ 685800 h 1687775"/>
              <a:gd name="connsiteX14" fmla="*/ 1112520 w 2895600"/>
              <a:gd name="connsiteY14" fmla="*/ 0 h 1687775"/>
              <a:gd name="connsiteX0" fmla="*/ 1112520 w 2895600"/>
              <a:gd name="connsiteY0" fmla="*/ 0 h 1693144"/>
              <a:gd name="connsiteX1" fmla="*/ 1776897 w 2895600"/>
              <a:gd name="connsiteY1" fmla="*/ 523460 h 1693144"/>
              <a:gd name="connsiteX2" fmla="*/ 1981200 w 2895600"/>
              <a:gd name="connsiteY2" fmla="*/ 443446 h 1693144"/>
              <a:gd name="connsiteX3" fmla="*/ 2283615 w 2895600"/>
              <a:gd name="connsiteY3" fmla="*/ 724590 h 1693144"/>
              <a:gd name="connsiteX4" fmla="*/ 2461260 w 2895600"/>
              <a:gd name="connsiteY4" fmla="*/ 685800 h 1693144"/>
              <a:gd name="connsiteX5" fmla="*/ 2895600 w 2895600"/>
              <a:gd name="connsiteY5" fmla="*/ 1120140 h 1693144"/>
              <a:gd name="connsiteX6" fmla="*/ 2698117 w 2895600"/>
              <a:gd name="connsiteY6" fmla="*/ 1478280 h 1693144"/>
              <a:gd name="connsiteX7" fmla="*/ 1980496 w 2895600"/>
              <a:gd name="connsiteY7" fmla="*/ 1656195 h 1693144"/>
              <a:gd name="connsiteX8" fmla="*/ 863483 w 2895600"/>
              <a:gd name="connsiteY8" fmla="*/ 1678240 h 1693144"/>
              <a:gd name="connsiteX9" fmla="*/ 64333 w 2895600"/>
              <a:gd name="connsiteY9" fmla="*/ 1478280 h 1693144"/>
              <a:gd name="connsiteX10" fmla="*/ 0 w 2895600"/>
              <a:gd name="connsiteY10" fmla="*/ 1257300 h 1693144"/>
              <a:gd name="connsiteX11" fmla="*/ 419100 w 2895600"/>
              <a:gd name="connsiteY11" fmla="*/ 838200 h 1693144"/>
              <a:gd name="connsiteX12" fmla="*/ 445895 w 2895600"/>
              <a:gd name="connsiteY12" fmla="*/ 840901 h 1693144"/>
              <a:gd name="connsiteX13" fmla="*/ 426720 w 2895600"/>
              <a:gd name="connsiteY13" fmla="*/ 685800 h 1693144"/>
              <a:gd name="connsiteX14" fmla="*/ 1112520 w 2895600"/>
              <a:gd name="connsiteY14" fmla="*/ 0 h 1693144"/>
              <a:gd name="connsiteX0" fmla="*/ 1112520 w 2895600"/>
              <a:gd name="connsiteY0" fmla="*/ 0 h 1656322"/>
              <a:gd name="connsiteX1" fmla="*/ 1776897 w 2895600"/>
              <a:gd name="connsiteY1" fmla="*/ 523460 h 1656322"/>
              <a:gd name="connsiteX2" fmla="*/ 1981200 w 2895600"/>
              <a:gd name="connsiteY2" fmla="*/ 443446 h 1656322"/>
              <a:gd name="connsiteX3" fmla="*/ 2283615 w 2895600"/>
              <a:gd name="connsiteY3" fmla="*/ 724590 h 1656322"/>
              <a:gd name="connsiteX4" fmla="*/ 2461260 w 2895600"/>
              <a:gd name="connsiteY4" fmla="*/ 685800 h 1656322"/>
              <a:gd name="connsiteX5" fmla="*/ 2895600 w 2895600"/>
              <a:gd name="connsiteY5" fmla="*/ 1120140 h 1656322"/>
              <a:gd name="connsiteX6" fmla="*/ 2698117 w 2895600"/>
              <a:gd name="connsiteY6" fmla="*/ 1478280 h 1656322"/>
              <a:gd name="connsiteX7" fmla="*/ 1980496 w 2895600"/>
              <a:gd name="connsiteY7" fmla="*/ 1656195 h 1656322"/>
              <a:gd name="connsiteX8" fmla="*/ 951668 w 2895600"/>
              <a:gd name="connsiteY8" fmla="*/ 1450427 h 1656322"/>
              <a:gd name="connsiteX9" fmla="*/ 64333 w 2895600"/>
              <a:gd name="connsiteY9" fmla="*/ 1478280 h 1656322"/>
              <a:gd name="connsiteX10" fmla="*/ 0 w 2895600"/>
              <a:gd name="connsiteY10" fmla="*/ 1257300 h 1656322"/>
              <a:gd name="connsiteX11" fmla="*/ 419100 w 2895600"/>
              <a:gd name="connsiteY11" fmla="*/ 838200 h 1656322"/>
              <a:gd name="connsiteX12" fmla="*/ 445895 w 2895600"/>
              <a:gd name="connsiteY12" fmla="*/ 840901 h 1656322"/>
              <a:gd name="connsiteX13" fmla="*/ 426720 w 2895600"/>
              <a:gd name="connsiteY13" fmla="*/ 685800 h 1656322"/>
              <a:gd name="connsiteX14" fmla="*/ 1112520 w 2895600"/>
              <a:gd name="connsiteY14" fmla="*/ 0 h 1656322"/>
              <a:gd name="connsiteX0" fmla="*/ 1112520 w 2895600"/>
              <a:gd name="connsiteY0" fmla="*/ 0 h 1684771"/>
              <a:gd name="connsiteX1" fmla="*/ 1776897 w 2895600"/>
              <a:gd name="connsiteY1" fmla="*/ 523460 h 1684771"/>
              <a:gd name="connsiteX2" fmla="*/ 1981200 w 2895600"/>
              <a:gd name="connsiteY2" fmla="*/ 443446 h 1684771"/>
              <a:gd name="connsiteX3" fmla="*/ 2283615 w 2895600"/>
              <a:gd name="connsiteY3" fmla="*/ 724590 h 1684771"/>
              <a:gd name="connsiteX4" fmla="*/ 2461260 w 2895600"/>
              <a:gd name="connsiteY4" fmla="*/ 685800 h 1684771"/>
              <a:gd name="connsiteX5" fmla="*/ 2895600 w 2895600"/>
              <a:gd name="connsiteY5" fmla="*/ 1120140 h 1684771"/>
              <a:gd name="connsiteX6" fmla="*/ 2698117 w 2895600"/>
              <a:gd name="connsiteY6" fmla="*/ 1478280 h 1684771"/>
              <a:gd name="connsiteX7" fmla="*/ 1980496 w 2895600"/>
              <a:gd name="connsiteY7" fmla="*/ 1656195 h 1684771"/>
              <a:gd name="connsiteX8" fmla="*/ 1965798 w 2895600"/>
              <a:gd name="connsiteY8" fmla="*/ 1663542 h 1684771"/>
              <a:gd name="connsiteX9" fmla="*/ 951668 w 2895600"/>
              <a:gd name="connsiteY9" fmla="*/ 1450427 h 1684771"/>
              <a:gd name="connsiteX10" fmla="*/ 64333 w 2895600"/>
              <a:gd name="connsiteY10" fmla="*/ 1478280 h 1684771"/>
              <a:gd name="connsiteX11" fmla="*/ 0 w 2895600"/>
              <a:gd name="connsiteY11" fmla="*/ 1257300 h 1684771"/>
              <a:gd name="connsiteX12" fmla="*/ 419100 w 2895600"/>
              <a:gd name="connsiteY12" fmla="*/ 838200 h 1684771"/>
              <a:gd name="connsiteX13" fmla="*/ 445895 w 2895600"/>
              <a:gd name="connsiteY13" fmla="*/ 840901 h 1684771"/>
              <a:gd name="connsiteX14" fmla="*/ 426720 w 2895600"/>
              <a:gd name="connsiteY14" fmla="*/ 685800 h 1684771"/>
              <a:gd name="connsiteX15" fmla="*/ 1112520 w 2895600"/>
              <a:gd name="connsiteY15" fmla="*/ 0 h 1684771"/>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64333 w 2895600"/>
              <a:gd name="connsiteY10" fmla="*/ 1478280 h 1667103"/>
              <a:gd name="connsiteX11" fmla="*/ 0 w 2895600"/>
              <a:gd name="connsiteY11" fmla="*/ 1257300 h 1667103"/>
              <a:gd name="connsiteX12" fmla="*/ 419100 w 2895600"/>
              <a:gd name="connsiteY12" fmla="*/ 838200 h 1667103"/>
              <a:gd name="connsiteX13" fmla="*/ 445895 w 2895600"/>
              <a:gd name="connsiteY13" fmla="*/ 840901 h 1667103"/>
              <a:gd name="connsiteX14" fmla="*/ 426720 w 2895600"/>
              <a:gd name="connsiteY14" fmla="*/ 685800 h 1667103"/>
              <a:gd name="connsiteX15" fmla="*/ 1112520 w 2895600"/>
              <a:gd name="connsiteY15" fmla="*/ 0 h 1667103"/>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951669 w 2895600"/>
              <a:gd name="connsiteY10" fmla="*/ 1465124 h 1667103"/>
              <a:gd name="connsiteX11" fmla="*/ 64333 w 2895600"/>
              <a:gd name="connsiteY11" fmla="*/ 1478280 h 1667103"/>
              <a:gd name="connsiteX12" fmla="*/ 0 w 2895600"/>
              <a:gd name="connsiteY12" fmla="*/ 1257300 h 1667103"/>
              <a:gd name="connsiteX13" fmla="*/ 419100 w 2895600"/>
              <a:gd name="connsiteY13" fmla="*/ 838200 h 1667103"/>
              <a:gd name="connsiteX14" fmla="*/ 445895 w 2895600"/>
              <a:gd name="connsiteY14" fmla="*/ 840901 h 1667103"/>
              <a:gd name="connsiteX15" fmla="*/ 426720 w 2895600"/>
              <a:gd name="connsiteY15" fmla="*/ 685800 h 1667103"/>
              <a:gd name="connsiteX16" fmla="*/ 1112520 w 2895600"/>
              <a:gd name="connsiteY16" fmla="*/ 0 h 1667103"/>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951669 w 2895600"/>
              <a:gd name="connsiteY11" fmla="*/ 1465124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738555 w 2895600"/>
              <a:gd name="connsiteY11" fmla="*/ 1450427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738555 w 2895600"/>
              <a:gd name="connsiteY11" fmla="*/ 1450427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473999 w 2895600"/>
              <a:gd name="connsiteY11" fmla="*/ 1729681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1928098"/>
              <a:gd name="connsiteX1" fmla="*/ 1776897 w 2895600"/>
              <a:gd name="connsiteY1" fmla="*/ 523460 h 1928098"/>
              <a:gd name="connsiteX2" fmla="*/ 1981200 w 2895600"/>
              <a:gd name="connsiteY2" fmla="*/ 443446 h 1928098"/>
              <a:gd name="connsiteX3" fmla="*/ 2283615 w 2895600"/>
              <a:gd name="connsiteY3" fmla="*/ 724590 h 1928098"/>
              <a:gd name="connsiteX4" fmla="*/ 2461260 w 2895600"/>
              <a:gd name="connsiteY4" fmla="*/ 685800 h 1928098"/>
              <a:gd name="connsiteX5" fmla="*/ 2895600 w 2895600"/>
              <a:gd name="connsiteY5" fmla="*/ 1120140 h 1928098"/>
              <a:gd name="connsiteX6" fmla="*/ 2698117 w 2895600"/>
              <a:gd name="connsiteY6" fmla="*/ 1478280 h 1928098"/>
              <a:gd name="connsiteX7" fmla="*/ 2274446 w 2895600"/>
              <a:gd name="connsiteY7" fmla="*/ 1443080 h 1928098"/>
              <a:gd name="connsiteX8" fmla="*/ 1965798 w 2895600"/>
              <a:gd name="connsiteY8" fmla="*/ 1663542 h 1928098"/>
              <a:gd name="connsiteX9" fmla="*/ 1326456 w 2895600"/>
              <a:gd name="connsiteY9" fmla="*/ 1832564 h 1928098"/>
              <a:gd name="connsiteX10" fmla="*/ 878180 w 2895600"/>
              <a:gd name="connsiteY10" fmla="*/ 1928098 h 1928098"/>
              <a:gd name="connsiteX11" fmla="*/ 473999 w 2895600"/>
              <a:gd name="connsiteY11" fmla="*/ 1729681 h 1928098"/>
              <a:gd name="connsiteX12" fmla="*/ 64333 w 2895600"/>
              <a:gd name="connsiteY12" fmla="*/ 1478280 h 1928098"/>
              <a:gd name="connsiteX13" fmla="*/ 0 w 2895600"/>
              <a:gd name="connsiteY13" fmla="*/ 1257300 h 1928098"/>
              <a:gd name="connsiteX14" fmla="*/ 419100 w 2895600"/>
              <a:gd name="connsiteY14" fmla="*/ 838200 h 1928098"/>
              <a:gd name="connsiteX15" fmla="*/ 445895 w 2895600"/>
              <a:gd name="connsiteY15" fmla="*/ 840901 h 1928098"/>
              <a:gd name="connsiteX16" fmla="*/ 426720 w 2895600"/>
              <a:gd name="connsiteY16" fmla="*/ 685800 h 1928098"/>
              <a:gd name="connsiteX17" fmla="*/ 1112520 w 2895600"/>
              <a:gd name="connsiteY17" fmla="*/ 0 h 1928098"/>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65798 w 2895600"/>
              <a:gd name="connsiteY8" fmla="*/ 1663542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80496 w 2895600"/>
              <a:gd name="connsiteY8" fmla="*/ 1854611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28394"/>
              <a:gd name="connsiteX1" fmla="*/ 1776897 w 2895600"/>
              <a:gd name="connsiteY1" fmla="*/ 523460 h 1928394"/>
              <a:gd name="connsiteX2" fmla="*/ 1981200 w 2895600"/>
              <a:gd name="connsiteY2" fmla="*/ 443446 h 1928394"/>
              <a:gd name="connsiteX3" fmla="*/ 2283615 w 2895600"/>
              <a:gd name="connsiteY3" fmla="*/ 724590 h 1928394"/>
              <a:gd name="connsiteX4" fmla="*/ 2461260 w 2895600"/>
              <a:gd name="connsiteY4" fmla="*/ 685800 h 1928394"/>
              <a:gd name="connsiteX5" fmla="*/ 2895600 w 2895600"/>
              <a:gd name="connsiteY5" fmla="*/ 1120140 h 1928394"/>
              <a:gd name="connsiteX6" fmla="*/ 2698117 w 2895600"/>
              <a:gd name="connsiteY6" fmla="*/ 1478280 h 1928394"/>
              <a:gd name="connsiteX7" fmla="*/ 2274446 w 2895600"/>
              <a:gd name="connsiteY7" fmla="*/ 1443080 h 1928394"/>
              <a:gd name="connsiteX8" fmla="*/ 1980496 w 2895600"/>
              <a:gd name="connsiteY8" fmla="*/ 1854611 h 1928394"/>
              <a:gd name="connsiteX9" fmla="*/ 1458734 w 2895600"/>
              <a:gd name="connsiteY9" fmla="*/ 1685588 h 1928394"/>
              <a:gd name="connsiteX10" fmla="*/ 878180 w 2895600"/>
              <a:gd name="connsiteY10" fmla="*/ 1928098 h 1928394"/>
              <a:gd name="connsiteX11" fmla="*/ 473999 w 2895600"/>
              <a:gd name="connsiteY11" fmla="*/ 1729681 h 1928394"/>
              <a:gd name="connsiteX12" fmla="*/ 64333 w 2895600"/>
              <a:gd name="connsiteY12" fmla="*/ 1478280 h 1928394"/>
              <a:gd name="connsiteX13" fmla="*/ 0 w 2895600"/>
              <a:gd name="connsiteY13" fmla="*/ 1257300 h 1928394"/>
              <a:gd name="connsiteX14" fmla="*/ 419100 w 2895600"/>
              <a:gd name="connsiteY14" fmla="*/ 838200 h 1928394"/>
              <a:gd name="connsiteX15" fmla="*/ 445895 w 2895600"/>
              <a:gd name="connsiteY15" fmla="*/ 840901 h 1928394"/>
              <a:gd name="connsiteX16" fmla="*/ 426720 w 2895600"/>
              <a:gd name="connsiteY16" fmla="*/ 685800 h 1928394"/>
              <a:gd name="connsiteX17" fmla="*/ 1112520 w 2895600"/>
              <a:gd name="connsiteY17" fmla="*/ 0 h 1928394"/>
              <a:gd name="connsiteX0" fmla="*/ 1112520 w 2895600"/>
              <a:gd name="connsiteY0" fmla="*/ 0 h 2016464"/>
              <a:gd name="connsiteX1" fmla="*/ 1776897 w 2895600"/>
              <a:gd name="connsiteY1" fmla="*/ 523460 h 2016464"/>
              <a:gd name="connsiteX2" fmla="*/ 1981200 w 2895600"/>
              <a:gd name="connsiteY2" fmla="*/ 443446 h 2016464"/>
              <a:gd name="connsiteX3" fmla="*/ 2283615 w 2895600"/>
              <a:gd name="connsiteY3" fmla="*/ 724590 h 2016464"/>
              <a:gd name="connsiteX4" fmla="*/ 2461260 w 2895600"/>
              <a:gd name="connsiteY4" fmla="*/ 685800 h 2016464"/>
              <a:gd name="connsiteX5" fmla="*/ 2895600 w 2895600"/>
              <a:gd name="connsiteY5" fmla="*/ 1120140 h 2016464"/>
              <a:gd name="connsiteX6" fmla="*/ 2698117 w 2895600"/>
              <a:gd name="connsiteY6" fmla="*/ 1478280 h 2016464"/>
              <a:gd name="connsiteX7" fmla="*/ 2274446 w 2895600"/>
              <a:gd name="connsiteY7" fmla="*/ 1443080 h 2016464"/>
              <a:gd name="connsiteX8" fmla="*/ 1980496 w 2895600"/>
              <a:gd name="connsiteY8" fmla="*/ 1854611 h 2016464"/>
              <a:gd name="connsiteX9" fmla="*/ 1458734 w 2895600"/>
              <a:gd name="connsiteY9" fmla="*/ 1685588 h 2016464"/>
              <a:gd name="connsiteX10" fmla="*/ 878180 w 2895600"/>
              <a:gd name="connsiteY10" fmla="*/ 2016284 h 2016464"/>
              <a:gd name="connsiteX11" fmla="*/ 473999 w 2895600"/>
              <a:gd name="connsiteY11" fmla="*/ 1729681 h 2016464"/>
              <a:gd name="connsiteX12" fmla="*/ 64333 w 2895600"/>
              <a:gd name="connsiteY12" fmla="*/ 1478280 h 2016464"/>
              <a:gd name="connsiteX13" fmla="*/ 0 w 2895600"/>
              <a:gd name="connsiteY13" fmla="*/ 1257300 h 2016464"/>
              <a:gd name="connsiteX14" fmla="*/ 419100 w 2895600"/>
              <a:gd name="connsiteY14" fmla="*/ 838200 h 2016464"/>
              <a:gd name="connsiteX15" fmla="*/ 445895 w 2895600"/>
              <a:gd name="connsiteY15" fmla="*/ 840901 h 2016464"/>
              <a:gd name="connsiteX16" fmla="*/ 426720 w 2895600"/>
              <a:gd name="connsiteY16" fmla="*/ 685800 h 2016464"/>
              <a:gd name="connsiteX17" fmla="*/ 1112520 w 2895600"/>
              <a:gd name="connsiteY17" fmla="*/ 0 h 2016464"/>
              <a:gd name="connsiteX0" fmla="*/ 1112520 w 2895600"/>
              <a:gd name="connsiteY0" fmla="*/ 0 h 2016782"/>
              <a:gd name="connsiteX1" fmla="*/ 1776897 w 2895600"/>
              <a:gd name="connsiteY1" fmla="*/ 523460 h 2016782"/>
              <a:gd name="connsiteX2" fmla="*/ 1981200 w 2895600"/>
              <a:gd name="connsiteY2" fmla="*/ 443446 h 2016782"/>
              <a:gd name="connsiteX3" fmla="*/ 2283615 w 2895600"/>
              <a:gd name="connsiteY3" fmla="*/ 724590 h 2016782"/>
              <a:gd name="connsiteX4" fmla="*/ 2461260 w 2895600"/>
              <a:gd name="connsiteY4" fmla="*/ 685800 h 2016782"/>
              <a:gd name="connsiteX5" fmla="*/ 2895600 w 2895600"/>
              <a:gd name="connsiteY5" fmla="*/ 1120140 h 2016782"/>
              <a:gd name="connsiteX6" fmla="*/ 2698117 w 2895600"/>
              <a:gd name="connsiteY6" fmla="*/ 1478280 h 2016782"/>
              <a:gd name="connsiteX7" fmla="*/ 2274446 w 2895600"/>
              <a:gd name="connsiteY7" fmla="*/ 1443080 h 2016782"/>
              <a:gd name="connsiteX8" fmla="*/ 1980496 w 2895600"/>
              <a:gd name="connsiteY8" fmla="*/ 1854611 h 2016782"/>
              <a:gd name="connsiteX9" fmla="*/ 1458734 w 2895600"/>
              <a:gd name="connsiteY9" fmla="*/ 1685588 h 2016782"/>
              <a:gd name="connsiteX10" fmla="*/ 878180 w 2895600"/>
              <a:gd name="connsiteY10" fmla="*/ 2016284 h 2016782"/>
              <a:gd name="connsiteX11" fmla="*/ 620974 w 2895600"/>
              <a:gd name="connsiteY11" fmla="*/ 1604752 h 2016782"/>
              <a:gd name="connsiteX12" fmla="*/ 64333 w 2895600"/>
              <a:gd name="connsiteY12" fmla="*/ 1478280 h 2016782"/>
              <a:gd name="connsiteX13" fmla="*/ 0 w 2895600"/>
              <a:gd name="connsiteY13" fmla="*/ 1257300 h 2016782"/>
              <a:gd name="connsiteX14" fmla="*/ 419100 w 2895600"/>
              <a:gd name="connsiteY14" fmla="*/ 838200 h 2016782"/>
              <a:gd name="connsiteX15" fmla="*/ 445895 w 2895600"/>
              <a:gd name="connsiteY15" fmla="*/ 840901 h 2016782"/>
              <a:gd name="connsiteX16" fmla="*/ 426720 w 2895600"/>
              <a:gd name="connsiteY16" fmla="*/ 685800 h 2016782"/>
              <a:gd name="connsiteX17" fmla="*/ 1112520 w 2895600"/>
              <a:gd name="connsiteY17" fmla="*/ 0 h 20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5600" h="2016782">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cubicBezTo>
                  <a:pt x="2458910" y="1537585"/>
                  <a:pt x="2394049" y="1380358"/>
                  <a:pt x="2274446" y="1443080"/>
                </a:cubicBezTo>
                <a:cubicBezTo>
                  <a:pt x="2154843" y="1505802"/>
                  <a:pt x="2151967" y="1888906"/>
                  <a:pt x="1980496" y="1854611"/>
                </a:cubicBezTo>
                <a:cubicBezTo>
                  <a:pt x="1772281" y="1858285"/>
                  <a:pt x="1627756" y="1721107"/>
                  <a:pt x="1458734" y="1685588"/>
                </a:cubicBezTo>
                <a:cubicBezTo>
                  <a:pt x="1265216" y="1766425"/>
                  <a:pt x="1017807" y="2029757"/>
                  <a:pt x="878180" y="2016284"/>
                </a:cubicBezTo>
                <a:cubicBezTo>
                  <a:pt x="738553" y="2002811"/>
                  <a:pt x="756615" y="1679722"/>
                  <a:pt x="620974" y="1604752"/>
                </a:cubicBezTo>
                <a:cubicBezTo>
                  <a:pt x="473085" y="1609394"/>
                  <a:pt x="222944" y="1512917"/>
                  <a:pt x="64333" y="1478280"/>
                </a:cubicBez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548562" bIns="91427" anchor="ctr"/>
          <a:lstStyle/>
          <a:p>
            <a:pPr algn="ctr" fontAlgn="auto">
              <a:spcBef>
                <a:spcPts val="0"/>
              </a:spcBef>
              <a:spcAft>
                <a:spcPts val="0"/>
              </a:spcAft>
              <a:defRPr/>
            </a:pPr>
            <a:endParaRPr lang="en-US" sz="1400" dirty="0">
              <a:solidFill>
                <a:srgbClr val="FFFFFF"/>
              </a:solidFill>
            </a:endParaRPr>
          </a:p>
        </p:txBody>
      </p:sp>
      <p:sp>
        <p:nvSpPr>
          <p:cNvPr id="7" name="Oval 15"/>
          <p:cNvSpPr/>
          <p:nvPr userDrawn="1"/>
        </p:nvSpPr>
        <p:spPr>
          <a:xfrm>
            <a:off x="8067675" y="4699000"/>
            <a:ext cx="4124325" cy="2159000"/>
          </a:xfrm>
          <a:custGeom>
            <a:avLst/>
            <a:gdLst/>
            <a:ahLst/>
            <a:cxnLst/>
            <a:rect l="l" t="t" r="r" b="b"/>
            <a:pathLst>
              <a:path w="2895600" h="1478280">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lnTo>
                  <a:pt x="64333" y="1478280"/>
                </a:ln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548562" bIns="91427" anchor="ctr"/>
          <a:lstStyle/>
          <a:p>
            <a:pPr algn="ctr" fontAlgn="auto">
              <a:spcBef>
                <a:spcPts val="0"/>
              </a:spcBef>
              <a:spcAft>
                <a:spcPts val="0"/>
              </a:spcAft>
              <a:defRPr/>
            </a:pPr>
            <a:endParaRPr lang="en-US" sz="1400" dirty="0">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F665337A-3B58-45A4-A30A-1212898B48F7}" type="slidenum">
              <a:rPr lang="zh-CN" altLang="zh-CN"/>
              <a:pPr>
                <a:defRPr/>
              </a:pPr>
              <a:t>‹#›</a:t>
            </a:fld>
            <a:endParaRPr lang="zh-CN"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zh-CN" altLang="zh-CN"/>
          </a:p>
        </p:txBody>
      </p:sp>
      <p:sp>
        <p:nvSpPr>
          <p:cNvPr id="8" name="Footer Placeholder 4"/>
          <p:cNvSpPr>
            <a:spLocks noGrp="1"/>
          </p:cNvSpPr>
          <p:nvPr>
            <p:ph type="ftr" sz="quarter" idx="11"/>
          </p:nvPr>
        </p:nvSpPr>
        <p:spPr/>
        <p:txBody>
          <a:bodyPr/>
          <a:lstStyle>
            <a:lvl1pPr>
              <a:defRPr/>
            </a:lvl1pPr>
          </a:lstStyle>
          <a:p>
            <a:pPr>
              <a:defRPr/>
            </a:pPr>
            <a:endParaRPr lang="zh-CN" altLang="zh-CN"/>
          </a:p>
        </p:txBody>
      </p:sp>
      <p:sp>
        <p:nvSpPr>
          <p:cNvPr id="9" name="Slide Number Placeholder 5"/>
          <p:cNvSpPr>
            <a:spLocks noGrp="1"/>
          </p:cNvSpPr>
          <p:nvPr>
            <p:ph type="sldNum" sz="quarter" idx="12"/>
          </p:nvPr>
        </p:nvSpPr>
        <p:spPr/>
        <p:txBody>
          <a:bodyPr/>
          <a:lstStyle>
            <a:lvl1pPr>
              <a:defRPr/>
            </a:lvl1pPr>
          </a:lstStyle>
          <a:p>
            <a:pPr>
              <a:defRPr/>
            </a:pPr>
            <a:fld id="{0681B0CB-0151-4AFE-9635-D4E8A0D30C9C}" type="slidenum">
              <a:rPr lang="zh-CN" altLang="zh-CN"/>
              <a:pPr>
                <a:defRPr/>
              </a:pPr>
              <a:t>‹#›</a:t>
            </a:fld>
            <a:endParaRPr lang="zh-CN"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endParaRPr lang="zh-CN" altLang="zh-CN"/>
          </a:p>
        </p:txBody>
      </p:sp>
      <p:sp>
        <p:nvSpPr>
          <p:cNvPr id="4" name="Footer Placeholder 4"/>
          <p:cNvSpPr>
            <a:spLocks noGrp="1"/>
          </p:cNvSpPr>
          <p:nvPr>
            <p:ph type="ftr" sz="quarter" idx="11"/>
          </p:nvPr>
        </p:nvSpPr>
        <p:spPr/>
        <p:txBody>
          <a:bodyPr/>
          <a:lstStyle>
            <a:lvl1pPr>
              <a:defRPr/>
            </a:lvl1pPr>
          </a:lstStyle>
          <a:p>
            <a:pPr>
              <a:defRPr/>
            </a:pPr>
            <a:endParaRPr lang="zh-CN" altLang="zh-CN"/>
          </a:p>
        </p:txBody>
      </p:sp>
      <p:sp>
        <p:nvSpPr>
          <p:cNvPr id="5" name="Slide Number Placeholder 5"/>
          <p:cNvSpPr>
            <a:spLocks noGrp="1"/>
          </p:cNvSpPr>
          <p:nvPr>
            <p:ph type="sldNum" sz="quarter" idx="12"/>
          </p:nvPr>
        </p:nvSpPr>
        <p:spPr/>
        <p:txBody>
          <a:bodyPr/>
          <a:lstStyle>
            <a:lvl1pPr>
              <a:defRPr/>
            </a:lvl1pPr>
          </a:lstStyle>
          <a:p>
            <a:pPr>
              <a:defRPr/>
            </a:pPr>
            <a:fld id="{F80C49E3-5AB8-467B-BBB0-DC8EE03F5890}" type="slidenum">
              <a:rPr lang="zh-CN" altLang="zh-CN"/>
              <a:pPr>
                <a:defRPr/>
              </a:pPr>
              <a:t>‹#›</a:t>
            </a:fld>
            <a:endParaRPr lang="zh-CN"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zh-CN"/>
          </a:p>
        </p:txBody>
      </p:sp>
      <p:sp>
        <p:nvSpPr>
          <p:cNvPr id="3" name="Footer Placeholder 4"/>
          <p:cNvSpPr>
            <a:spLocks noGrp="1"/>
          </p:cNvSpPr>
          <p:nvPr>
            <p:ph type="ftr" sz="quarter" idx="11"/>
          </p:nvPr>
        </p:nvSpPr>
        <p:spPr/>
        <p:txBody>
          <a:bodyPr/>
          <a:lstStyle>
            <a:lvl1pPr>
              <a:defRPr/>
            </a:lvl1pPr>
          </a:lstStyle>
          <a:p>
            <a:pPr>
              <a:defRPr/>
            </a:pPr>
            <a:endParaRPr lang="zh-CN" altLang="zh-CN"/>
          </a:p>
        </p:txBody>
      </p:sp>
      <p:sp>
        <p:nvSpPr>
          <p:cNvPr id="4" name="Slide Number Placeholder 5"/>
          <p:cNvSpPr>
            <a:spLocks noGrp="1"/>
          </p:cNvSpPr>
          <p:nvPr>
            <p:ph type="sldNum" sz="quarter" idx="12"/>
          </p:nvPr>
        </p:nvSpPr>
        <p:spPr/>
        <p:txBody>
          <a:bodyPr/>
          <a:lstStyle>
            <a:lvl1pPr>
              <a:defRPr/>
            </a:lvl1pPr>
          </a:lstStyle>
          <a:p>
            <a:pPr>
              <a:defRPr/>
            </a:pPr>
            <a:fld id="{E78C198D-0F72-4C79-84D3-F9C97A96653D}" type="slidenum">
              <a:rPr lang="zh-CN" altLang="zh-CN"/>
              <a:pPr>
                <a:defRPr/>
              </a:pPr>
              <a:t>‹#›</a:t>
            </a:fld>
            <a:endParaRPr lang="zh-CN"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1DCAC002-F905-4047-83CD-154C8035994D}" type="slidenum">
              <a:rPr lang="zh-CN" altLang="zh-CN"/>
              <a:pPr>
                <a:defRPr/>
              </a:pPr>
              <a:t>‹#›</a:t>
            </a:fld>
            <a:endParaRPr lang="zh-CN"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964E71DA-8683-4072-B6D2-4FBECAF5855F}" type="slidenum">
              <a:rPr lang="zh-CN" altLang="zh-CN"/>
              <a:pPr>
                <a:defRPr/>
              </a:pPr>
              <a:t>‹#›</a:t>
            </a:fld>
            <a:endParaRPr lang="zh-CN"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smtClean="0"/>
          </a:p>
        </p:txBody>
      </p:sp>
      <p:sp>
        <p:nvSpPr>
          <p:cNvPr id="1027" name="Text Placeholder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1D43DB7C-6B68-4A70-B926-80AFD9C548EF}" type="slidenum">
              <a:rPr lang="zh-CN" altLang="zh-CN"/>
              <a:pPr>
                <a:defRPr/>
              </a:pPr>
              <a:t>‹#›</a:t>
            </a:fld>
            <a:endParaRPr lang="zh-CN" altLang="zh-CN"/>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0" r:id="rId4"/>
    <p:sldLayoutId id="2147483669" r:id="rId5"/>
    <p:sldLayoutId id="2147483668" r:id="rId6"/>
    <p:sldLayoutId id="2147483667" r:id="rId7"/>
    <p:sldLayoutId id="2147483666" r:id="rId8"/>
    <p:sldLayoutId id="2147483665" r:id="rId9"/>
    <p:sldLayoutId id="2147483664" r:id="rId10"/>
    <p:sldLayoutId id="2147483663"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jpe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6"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oleObject" Target="../embeddings/oleObject1.bin"/><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slideLayout" Target="../slideLayouts/slideLayout7.xml"/><Relationship Id="rId16" Type="http://schemas.openxmlformats.org/officeDocument/2006/relationships/image" Target="../media/image41.png"/><Relationship Id="rId1" Type="http://schemas.openxmlformats.org/officeDocument/2006/relationships/vmlDrawing" Target="../drawings/vmlDrawing1.v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6.emf"/><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6"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51.wmf"/><Relationship Id="rId3" Type="http://schemas.openxmlformats.org/officeDocument/2006/relationships/image" Target="../media/image27.jpeg"/><Relationship Id="rId7" Type="http://schemas.openxmlformats.org/officeDocument/2006/relationships/image" Target="../media/image48.wmf"/><Relationship Id="rId12"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50.wmf"/><Relationship Id="rId5" Type="http://schemas.openxmlformats.org/officeDocument/2006/relationships/image" Target="../media/image47.wmf"/><Relationship Id="rId15" Type="http://schemas.openxmlformats.org/officeDocument/2006/relationships/image" Target="../media/image52.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49.wmf"/><Relationship Id="rId14" Type="http://schemas.openxmlformats.org/officeDocument/2006/relationships/oleObject" Target="../embeddings/oleObject7.bin"/></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53.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27.jpeg"/><Relationship Id="rId7" Type="http://schemas.openxmlformats.org/officeDocument/2006/relationships/image" Target="../media/image55.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image" Target="../media/image54.wmf"/><Relationship Id="rId4" Type="http://schemas.openxmlformats.org/officeDocument/2006/relationships/oleObject" Target="../embeddings/oleObject9.bin"/><Relationship Id="rId9" Type="http://schemas.openxmlformats.org/officeDocument/2006/relationships/image" Target="../media/image56.wmf"/></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59.jpeg"/><Relationship Id="rId4" Type="http://schemas.openxmlformats.org/officeDocument/2006/relationships/image" Target="../media/image58.jpeg"/></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61.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image" Target="../media/image60.wmf"/><Relationship Id="rId4" Type="http://schemas.openxmlformats.org/officeDocument/2006/relationships/oleObject" Target="../embeddings/oleObject12.bin"/></Relationships>
</file>

<file path=ppt/slides/_rels/slide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19.gif"/><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28.png"/><Relationship Id="rId16"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jpe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任意多边形 67"/>
          <p:cNvSpPr/>
          <p:nvPr/>
        </p:nvSpPr>
        <p:spPr>
          <a:xfrm>
            <a:off x="0" y="4624388"/>
            <a:ext cx="12192000" cy="1552575"/>
          </a:xfrm>
          <a:custGeom>
            <a:avLst/>
            <a:gdLst>
              <a:gd name="connsiteX0" fmla="*/ 0 w 12192000"/>
              <a:gd name="connsiteY0" fmla="*/ 0 h 2711003"/>
              <a:gd name="connsiteX1" fmla="*/ 12192000 w 12192000"/>
              <a:gd name="connsiteY1" fmla="*/ 0 h 2711003"/>
              <a:gd name="connsiteX2" fmla="*/ 12192000 w 12192000"/>
              <a:gd name="connsiteY2" fmla="*/ 2711003 h 2711003"/>
              <a:gd name="connsiteX3" fmla="*/ 0 w 12192000"/>
              <a:gd name="connsiteY3" fmla="*/ 2711003 h 2711003"/>
            </a:gdLst>
            <a:ahLst/>
            <a:cxnLst>
              <a:cxn ang="0">
                <a:pos x="connsiteX0" y="connsiteY0"/>
              </a:cxn>
              <a:cxn ang="0">
                <a:pos x="connsiteX1" y="connsiteY1"/>
              </a:cxn>
              <a:cxn ang="0">
                <a:pos x="connsiteX2" y="connsiteY2"/>
              </a:cxn>
              <a:cxn ang="0">
                <a:pos x="connsiteX3" y="connsiteY3"/>
              </a:cxn>
            </a:cxnLst>
            <a:rect l="l" t="t" r="r" b="b"/>
            <a:pathLst>
              <a:path w="12192000" h="2711003">
                <a:moveTo>
                  <a:pt x="0" y="0"/>
                </a:moveTo>
                <a:lnTo>
                  <a:pt x="12192000" y="0"/>
                </a:lnTo>
                <a:lnTo>
                  <a:pt x="12192000" y="2711003"/>
                </a:lnTo>
                <a:lnTo>
                  <a:pt x="0" y="2711003"/>
                </a:lnTo>
                <a:close/>
              </a:path>
            </a:pathLst>
          </a:cu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1"/>
          </a:p>
        </p:txBody>
      </p:sp>
      <p:sp>
        <p:nvSpPr>
          <p:cNvPr id="14338" name="文本框 69"/>
          <p:cNvSpPr txBox="1">
            <a:spLocks noChangeArrowheads="1"/>
          </p:cNvSpPr>
          <p:nvPr/>
        </p:nvSpPr>
        <p:spPr bwMode="auto">
          <a:xfrm>
            <a:off x="2511425" y="4683125"/>
            <a:ext cx="7332663" cy="1006475"/>
          </a:xfrm>
          <a:prstGeom prst="rect">
            <a:avLst/>
          </a:prstGeom>
          <a:noFill/>
          <a:ln w="9525">
            <a:noFill/>
            <a:miter lim="800000"/>
            <a:headEnd/>
            <a:tailEnd/>
          </a:ln>
        </p:spPr>
        <p:txBody>
          <a:bodyPr>
            <a:spAutoFit/>
          </a:bodyPr>
          <a:lstStyle/>
          <a:p>
            <a:pPr algn="dist"/>
            <a:r>
              <a:rPr lang="zh-CN" altLang="en-US" sz="6000" b="1">
                <a:solidFill>
                  <a:schemeClr val="bg1"/>
                </a:solidFill>
                <a:latin typeface="方正粗宋简体"/>
                <a:ea typeface="微软雅黑" pitchFamily="34" charset="-122"/>
              </a:rPr>
              <a:t>网络信息内容安全</a:t>
            </a:r>
          </a:p>
        </p:txBody>
      </p:sp>
      <p:sp>
        <p:nvSpPr>
          <p:cNvPr id="14339" name="文本框 70"/>
          <p:cNvSpPr txBox="1">
            <a:spLocks noChangeArrowheads="1"/>
          </p:cNvSpPr>
          <p:nvPr/>
        </p:nvSpPr>
        <p:spPr bwMode="auto">
          <a:xfrm>
            <a:off x="3340100" y="5624513"/>
            <a:ext cx="5800725" cy="519112"/>
          </a:xfrm>
          <a:prstGeom prst="rect">
            <a:avLst/>
          </a:prstGeom>
          <a:noFill/>
          <a:ln w="9525">
            <a:noFill/>
            <a:miter lim="800000"/>
            <a:headEnd/>
            <a:tailEnd/>
          </a:ln>
        </p:spPr>
        <p:txBody>
          <a:bodyPr>
            <a:spAutoFit/>
          </a:bodyPr>
          <a:lstStyle/>
          <a:p>
            <a:pPr algn="dist"/>
            <a:r>
              <a:rPr lang="zh-CN" altLang="en-US" sz="2800">
                <a:latin typeface="微软雅黑" pitchFamily="34" charset="-122"/>
                <a:ea typeface="微软雅黑" pitchFamily="34" charset="-122"/>
              </a:rPr>
              <a:t>第五章 话题检测与跟踪</a:t>
            </a:r>
          </a:p>
        </p:txBody>
      </p:sp>
      <p:sp>
        <p:nvSpPr>
          <p:cNvPr id="14340" name="文本框 101"/>
          <p:cNvSpPr txBox="1">
            <a:spLocks noChangeArrowheads="1"/>
          </p:cNvSpPr>
          <p:nvPr/>
        </p:nvSpPr>
        <p:spPr bwMode="auto">
          <a:xfrm>
            <a:off x="3689350" y="6350000"/>
            <a:ext cx="4224338" cy="396875"/>
          </a:xfrm>
          <a:prstGeom prst="rect">
            <a:avLst/>
          </a:prstGeom>
          <a:noFill/>
          <a:ln w="9525">
            <a:noFill/>
            <a:miter lim="800000"/>
            <a:headEnd/>
            <a:tailEnd/>
          </a:ln>
        </p:spPr>
        <p:txBody>
          <a:bodyPr>
            <a:spAutoFit/>
          </a:bodyPr>
          <a:lstStyle/>
          <a:p>
            <a:pPr algn="ctr"/>
            <a:r>
              <a:rPr lang="zh-CN" altLang="en-US" sz="2000">
                <a:solidFill>
                  <a:srgbClr val="181717"/>
                </a:solidFill>
                <a:latin typeface="黑体" pitchFamily="49" charset="-122"/>
                <a:ea typeface="黑体" pitchFamily="49" charset="-122"/>
              </a:rPr>
              <a:t>西北工业大学   杨黎斌</a:t>
            </a:r>
          </a:p>
        </p:txBody>
      </p:sp>
      <p:grpSp>
        <p:nvGrpSpPr>
          <p:cNvPr id="14341" name="组合 17"/>
          <p:cNvGrpSpPr>
            <a:grpSpLocks/>
          </p:cNvGrpSpPr>
          <p:nvPr/>
        </p:nvGrpSpPr>
        <p:grpSpPr bwMode="auto">
          <a:xfrm>
            <a:off x="1920875" y="192088"/>
            <a:ext cx="8580438" cy="3267075"/>
            <a:chOff x="1921216" y="192860"/>
            <a:chExt cx="8579793" cy="3265984"/>
          </a:xfrm>
        </p:grpSpPr>
        <p:grpSp>
          <p:nvGrpSpPr>
            <p:cNvPr id="14344" name="组合 7187"/>
            <p:cNvGrpSpPr>
              <a:grpSpLocks/>
            </p:cNvGrpSpPr>
            <p:nvPr/>
          </p:nvGrpSpPr>
          <p:grpSpPr bwMode="auto">
            <a:xfrm rot="-602899">
              <a:off x="4594305" y="192860"/>
              <a:ext cx="659781" cy="793569"/>
              <a:chOff x="9397113" y="1572484"/>
              <a:chExt cx="739439" cy="900000"/>
            </a:xfrm>
          </p:grpSpPr>
          <p:pic>
            <p:nvPicPr>
              <p:cNvPr id="14399" name="图片 7167"/>
              <p:cNvPicPr>
                <a:picLocks noChangeAspect="1"/>
              </p:cNvPicPr>
              <p:nvPr/>
            </p:nvPicPr>
            <p:blipFill>
              <a:blip r:embed="rId3"/>
              <a:srcRect l="7620" t="-1408" r="6212" b="16890"/>
              <a:stretch>
                <a:fillRect/>
              </a:stretch>
            </p:blipFill>
            <p:spPr bwMode="auto">
              <a:xfrm>
                <a:off x="9402521" y="1678027"/>
                <a:ext cx="734031" cy="720000"/>
              </a:xfrm>
              <a:prstGeom prst="rect">
                <a:avLst/>
              </a:prstGeom>
              <a:noFill/>
              <a:ln w="9525">
                <a:noFill/>
                <a:miter lim="800000"/>
                <a:headEnd/>
                <a:tailEnd/>
              </a:ln>
            </p:spPr>
          </p:pic>
          <p:sp>
            <p:nvSpPr>
              <p:cNvPr id="25" name="椭圆 24"/>
              <p:cNvSpPr/>
              <p:nvPr/>
            </p:nvSpPr>
            <p:spPr>
              <a:xfrm>
                <a:off x="9392361" y="1568425"/>
                <a:ext cx="724065" cy="89990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4345" name="组合 7188"/>
            <p:cNvGrpSpPr>
              <a:grpSpLocks/>
            </p:cNvGrpSpPr>
            <p:nvPr/>
          </p:nvGrpSpPr>
          <p:grpSpPr bwMode="auto">
            <a:xfrm rot="2455872">
              <a:off x="9545795" y="1200076"/>
              <a:ext cx="659781" cy="793569"/>
              <a:chOff x="8752405" y="680495"/>
              <a:chExt cx="739439" cy="900000"/>
            </a:xfrm>
          </p:grpSpPr>
          <p:pic>
            <p:nvPicPr>
              <p:cNvPr id="14397" name="图片 28"/>
              <p:cNvPicPr>
                <a:picLocks noChangeAspect="1"/>
              </p:cNvPicPr>
              <p:nvPr/>
            </p:nvPicPr>
            <p:blipFill>
              <a:blip r:embed="rId4"/>
              <a:srcRect l="16849" r="13873" b="27650"/>
              <a:stretch>
                <a:fillRect/>
              </a:stretch>
            </p:blipFill>
            <p:spPr bwMode="auto">
              <a:xfrm>
                <a:off x="8771844" y="740799"/>
                <a:ext cx="720000" cy="751928"/>
              </a:xfrm>
              <a:prstGeom prst="rect">
                <a:avLst/>
              </a:prstGeom>
              <a:noFill/>
              <a:ln w="9525">
                <a:noFill/>
                <a:miter lim="800000"/>
                <a:headEnd/>
                <a:tailEnd/>
              </a:ln>
            </p:spPr>
          </p:pic>
          <p:sp>
            <p:nvSpPr>
              <p:cNvPr id="26" name="椭圆 25"/>
              <p:cNvSpPr/>
              <p:nvPr/>
            </p:nvSpPr>
            <p:spPr>
              <a:xfrm>
                <a:off x="8746366" y="683467"/>
                <a:ext cx="724065" cy="89810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4346" name="组合 7189"/>
            <p:cNvGrpSpPr>
              <a:grpSpLocks/>
            </p:cNvGrpSpPr>
            <p:nvPr/>
          </p:nvGrpSpPr>
          <p:grpSpPr bwMode="auto">
            <a:xfrm rot="-1060627">
              <a:off x="3895784" y="1063209"/>
              <a:ext cx="642436" cy="793569"/>
              <a:chOff x="7798300" y="2128176"/>
              <a:chExt cx="720000" cy="900000"/>
            </a:xfrm>
          </p:grpSpPr>
          <p:pic>
            <p:nvPicPr>
              <p:cNvPr id="14395" name="图片 7174"/>
              <p:cNvPicPr>
                <a:picLocks noChangeAspect="1"/>
              </p:cNvPicPr>
              <p:nvPr/>
            </p:nvPicPr>
            <p:blipFill>
              <a:blip r:embed="rId5"/>
              <a:srcRect l="17059" t="11812" r="20535" b="18535"/>
              <a:stretch>
                <a:fillRect/>
              </a:stretch>
            </p:blipFill>
            <p:spPr bwMode="auto">
              <a:xfrm>
                <a:off x="7835765" y="2190111"/>
                <a:ext cx="645071" cy="720000"/>
              </a:xfrm>
              <a:prstGeom prst="rect">
                <a:avLst/>
              </a:prstGeom>
              <a:noFill/>
              <a:ln w="9525">
                <a:noFill/>
                <a:miter lim="800000"/>
                <a:headEnd/>
                <a:tailEnd/>
              </a:ln>
            </p:spPr>
          </p:pic>
          <p:sp>
            <p:nvSpPr>
              <p:cNvPr id="34" name="椭圆 33"/>
              <p:cNvSpPr/>
              <p:nvPr/>
            </p:nvSpPr>
            <p:spPr>
              <a:xfrm>
                <a:off x="7798638" y="2127830"/>
                <a:ext cx="722287" cy="89990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4347" name="组合 7190"/>
            <p:cNvGrpSpPr>
              <a:grpSpLocks/>
            </p:cNvGrpSpPr>
            <p:nvPr/>
          </p:nvGrpSpPr>
          <p:grpSpPr bwMode="auto">
            <a:xfrm rot="622440">
              <a:off x="6993372" y="431407"/>
              <a:ext cx="643355" cy="793569"/>
              <a:chOff x="5457544" y="2382484"/>
              <a:chExt cx="721030" cy="900000"/>
            </a:xfrm>
          </p:grpSpPr>
          <p:pic>
            <p:nvPicPr>
              <p:cNvPr id="14393" name="图片 7170"/>
              <p:cNvPicPr>
                <a:picLocks noChangeAspect="1"/>
              </p:cNvPicPr>
              <p:nvPr/>
            </p:nvPicPr>
            <p:blipFill>
              <a:blip r:embed="rId6"/>
              <a:srcRect/>
              <a:stretch>
                <a:fillRect/>
              </a:stretch>
            </p:blipFill>
            <p:spPr bwMode="auto">
              <a:xfrm>
                <a:off x="5458574" y="2472484"/>
                <a:ext cx="720000" cy="720000"/>
              </a:xfrm>
              <a:prstGeom prst="rect">
                <a:avLst/>
              </a:prstGeom>
              <a:noFill/>
              <a:ln w="9525">
                <a:noFill/>
                <a:miter lim="800000"/>
                <a:headEnd/>
                <a:tailEnd/>
              </a:ln>
            </p:spPr>
          </p:pic>
          <p:sp>
            <p:nvSpPr>
              <p:cNvPr id="37" name="椭圆 36"/>
              <p:cNvSpPr/>
              <p:nvPr/>
            </p:nvSpPr>
            <p:spPr>
              <a:xfrm>
                <a:off x="5456916" y="2382069"/>
                <a:ext cx="720508" cy="89990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4348" name="组合 13"/>
            <p:cNvGrpSpPr>
              <a:grpSpLocks/>
            </p:cNvGrpSpPr>
            <p:nvPr/>
          </p:nvGrpSpPr>
          <p:grpSpPr bwMode="auto">
            <a:xfrm rot="-1248669">
              <a:off x="2777184" y="624184"/>
              <a:ext cx="642436" cy="793569"/>
              <a:chOff x="3277182" y="773323"/>
              <a:chExt cx="720000" cy="900000"/>
            </a:xfrm>
          </p:grpSpPr>
          <p:sp>
            <p:nvSpPr>
              <p:cNvPr id="45" name="椭圆 44"/>
              <p:cNvSpPr/>
              <p:nvPr/>
            </p:nvSpPr>
            <p:spPr>
              <a:xfrm>
                <a:off x="3276663" y="773621"/>
                <a:ext cx="720508" cy="899905"/>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4392" name="图片 12"/>
              <p:cNvPicPr>
                <a:picLocks noChangeAspect="1"/>
              </p:cNvPicPr>
              <p:nvPr/>
            </p:nvPicPr>
            <p:blipFill>
              <a:blip r:embed="rId7"/>
              <a:srcRect/>
              <a:stretch>
                <a:fillRect/>
              </a:stretch>
            </p:blipFill>
            <p:spPr bwMode="auto">
              <a:xfrm>
                <a:off x="3277182" y="883868"/>
                <a:ext cx="720000" cy="720000"/>
              </a:xfrm>
              <a:prstGeom prst="rect">
                <a:avLst/>
              </a:prstGeom>
              <a:noFill/>
              <a:ln w="9525">
                <a:noFill/>
                <a:miter lim="800000"/>
                <a:headEnd/>
                <a:tailEnd/>
              </a:ln>
            </p:spPr>
          </p:pic>
        </p:grpSp>
        <p:grpSp>
          <p:nvGrpSpPr>
            <p:cNvPr id="14349" name="组合 7172"/>
            <p:cNvGrpSpPr>
              <a:grpSpLocks/>
            </p:cNvGrpSpPr>
            <p:nvPr/>
          </p:nvGrpSpPr>
          <p:grpSpPr bwMode="auto">
            <a:xfrm rot="1912890">
              <a:off x="8324851" y="1445561"/>
              <a:ext cx="648427" cy="793569"/>
              <a:chOff x="5384758" y="1250900"/>
              <a:chExt cx="726714" cy="900000"/>
            </a:xfrm>
          </p:grpSpPr>
          <p:sp>
            <p:nvSpPr>
              <p:cNvPr id="36" name="椭圆 35"/>
              <p:cNvSpPr/>
              <p:nvPr/>
            </p:nvSpPr>
            <p:spPr>
              <a:xfrm>
                <a:off x="5380394" y="1248456"/>
                <a:ext cx="720507" cy="899905"/>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4390" name="图片 14"/>
              <p:cNvPicPr>
                <a:picLocks noChangeAspect="1"/>
              </p:cNvPicPr>
              <p:nvPr/>
            </p:nvPicPr>
            <p:blipFill>
              <a:blip r:embed="rId8"/>
              <a:srcRect/>
              <a:stretch>
                <a:fillRect/>
              </a:stretch>
            </p:blipFill>
            <p:spPr bwMode="auto">
              <a:xfrm>
                <a:off x="5391472" y="1268881"/>
                <a:ext cx="720000" cy="720000"/>
              </a:xfrm>
              <a:prstGeom prst="rect">
                <a:avLst/>
              </a:prstGeom>
              <a:noFill/>
              <a:ln w="9525">
                <a:noFill/>
                <a:miter lim="800000"/>
                <a:headEnd/>
                <a:tailEnd/>
              </a:ln>
            </p:spPr>
          </p:pic>
        </p:grpSp>
        <p:grpSp>
          <p:nvGrpSpPr>
            <p:cNvPr id="14350" name="组合 7175"/>
            <p:cNvGrpSpPr>
              <a:grpSpLocks/>
            </p:cNvGrpSpPr>
            <p:nvPr/>
          </p:nvGrpSpPr>
          <p:grpSpPr bwMode="auto">
            <a:xfrm rot="1354213">
              <a:off x="7257146" y="1255327"/>
              <a:ext cx="642436" cy="793569"/>
              <a:chOff x="3639753" y="2488176"/>
              <a:chExt cx="720000" cy="900000"/>
            </a:xfrm>
          </p:grpSpPr>
          <p:sp>
            <p:nvSpPr>
              <p:cNvPr id="46" name="椭圆 45"/>
              <p:cNvSpPr/>
              <p:nvPr/>
            </p:nvSpPr>
            <p:spPr>
              <a:xfrm>
                <a:off x="3636966" y="2484674"/>
                <a:ext cx="720509" cy="907104"/>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4388" name="图片 16"/>
              <p:cNvPicPr>
                <a:picLocks noChangeAspect="1"/>
              </p:cNvPicPr>
              <p:nvPr/>
            </p:nvPicPr>
            <p:blipFill>
              <a:blip r:embed="rId9"/>
              <a:srcRect/>
              <a:stretch>
                <a:fillRect/>
              </a:stretch>
            </p:blipFill>
            <p:spPr bwMode="auto">
              <a:xfrm>
                <a:off x="3705576" y="2565261"/>
                <a:ext cx="547109" cy="720000"/>
              </a:xfrm>
              <a:prstGeom prst="rect">
                <a:avLst/>
              </a:prstGeom>
              <a:noFill/>
              <a:ln w="9525">
                <a:noFill/>
                <a:miter lim="800000"/>
                <a:headEnd/>
                <a:tailEnd/>
              </a:ln>
            </p:spPr>
          </p:pic>
        </p:grpSp>
        <p:grpSp>
          <p:nvGrpSpPr>
            <p:cNvPr id="14351" name="组合 7171"/>
            <p:cNvGrpSpPr>
              <a:grpSpLocks/>
            </p:cNvGrpSpPr>
            <p:nvPr/>
          </p:nvGrpSpPr>
          <p:grpSpPr bwMode="auto">
            <a:xfrm rot="-1725354">
              <a:off x="3299688" y="1751721"/>
              <a:ext cx="647730" cy="793569"/>
              <a:chOff x="4707387" y="271511"/>
              <a:chExt cx="725933" cy="900000"/>
            </a:xfrm>
          </p:grpSpPr>
          <p:sp>
            <p:nvSpPr>
              <p:cNvPr id="24" name="椭圆 23"/>
              <p:cNvSpPr/>
              <p:nvPr/>
            </p:nvSpPr>
            <p:spPr>
              <a:xfrm>
                <a:off x="4709240" y="262224"/>
                <a:ext cx="720507" cy="899905"/>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4386" name="图片 22"/>
              <p:cNvPicPr>
                <a:picLocks noChangeAspect="1"/>
              </p:cNvPicPr>
              <p:nvPr/>
            </p:nvPicPr>
            <p:blipFill>
              <a:blip r:embed="rId10"/>
              <a:srcRect/>
              <a:stretch>
                <a:fillRect/>
              </a:stretch>
            </p:blipFill>
            <p:spPr bwMode="auto">
              <a:xfrm>
                <a:off x="4707387" y="347898"/>
                <a:ext cx="720000" cy="720000"/>
              </a:xfrm>
              <a:prstGeom prst="rect">
                <a:avLst/>
              </a:prstGeom>
              <a:noFill/>
              <a:ln w="9525">
                <a:noFill/>
                <a:miter lim="800000"/>
                <a:headEnd/>
                <a:tailEnd/>
              </a:ln>
            </p:spPr>
          </p:pic>
        </p:grpSp>
        <p:grpSp>
          <p:nvGrpSpPr>
            <p:cNvPr id="14352" name="组合 7173"/>
            <p:cNvGrpSpPr>
              <a:grpSpLocks/>
            </p:cNvGrpSpPr>
            <p:nvPr/>
          </p:nvGrpSpPr>
          <p:grpSpPr bwMode="auto">
            <a:xfrm rot="-2185540">
              <a:off x="2170159" y="2542950"/>
              <a:ext cx="647456" cy="793569"/>
              <a:chOff x="4355614" y="1671769"/>
              <a:chExt cx="725626" cy="900000"/>
            </a:xfrm>
          </p:grpSpPr>
          <p:sp>
            <p:nvSpPr>
              <p:cNvPr id="41" name="椭圆 40"/>
              <p:cNvSpPr/>
              <p:nvPr/>
            </p:nvSpPr>
            <p:spPr>
              <a:xfrm>
                <a:off x="4357987" y="1665207"/>
                <a:ext cx="720508" cy="899905"/>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4384" name="图片 7169"/>
              <p:cNvPicPr>
                <a:picLocks noChangeAspect="1"/>
              </p:cNvPicPr>
              <p:nvPr/>
            </p:nvPicPr>
            <p:blipFill>
              <a:blip r:embed="rId11"/>
              <a:srcRect/>
              <a:stretch>
                <a:fillRect/>
              </a:stretch>
            </p:blipFill>
            <p:spPr bwMode="auto">
              <a:xfrm>
                <a:off x="4361240" y="1732379"/>
                <a:ext cx="720000" cy="720000"/>
              </a:xfrm>
              <a:prstGeom prst="rect">
                <a:avLst/>
              </a:prstGeom>
              <a:noFill/>
              <a:ln w="9525">
                <a:noFill/>
                <a:miter lim="800000"/>
                <a:headEnd/>
                <a:tailEnd/>
              </a:ln>
            </p:spPr>
          </p:pic>
        </p:grpSp>
        <p:grpSp>
          <p:nvGrpSpPr>
            <p:cNvPr id="14353" name="组合 7181"/>
            <p:cNvGrpSpPr>
              <a:grpSpLocks/>
            </p:cNvGrpSpPr>
            <p:nvPr/>
          </p:nvGrpSpPr>
          <p:grpSpPr bwMode="auto">
            <a:xfrm rot="3261331">
              <a:off x="8917619" y="2218585"/>
              <a:ext cx="645495" cy="803045"/>
              <a:chOff x="6534782" y="2204846"/>
              <a:chExt cx="732066" cy="900000"/>
            </a:xfrm>
          </p:grpSpPr>
          <p:sp>
            <p:nvSpPr>
              <p:cNvPr id="35" name="椭圆 34"/>
              <p:cNvSpPr/>
              <p:nvPr/>
            </p:nvSpPr>
            <p:spPr>
              <a:xfrm>
                <a:off x="6527066" y="2206405"/>
                <a:ext cx="721722" cy="90197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4382" name="图片 7176"/>
              <p:cNvPicPr>
                <a:picLocks noChangeAspect="1"/>
              </p:cNvPicPr>
              <p:nvPr/>
            </p:nvPicPr>
            <p:blipFill>
              <a:blip r:embed="rId12"/>
              <a:srcRect/>
              <a:stretch>
                <a:fillRect/>
              </a:stretch>
            </p:blipFill>
            <p:spPr bwMode="auto">
              <a:xfrm>
                <a:off x="6546848" y="2294846"/>
                <a:ext cx="720000" cy="720000"/>
              </a:xfrm>
              <a:prstGeom prst="rect">
                <a:avLst/>
              </a:prstGeom>
              <a:noFill/>
              <a:ln w="9525">
                <a:noFill/>
                <a:miter lim="800000"/>
                <a:headEnd/>
                <a:tailEnd/>
              </a:ln>
            </p:spPr>
          </p:pic>
        </p:grpSp>
        <p:grpSp>
          <p:nvGrpSpPr>
            <p:cNvPr id="14354" name="组合 7183"/>
            <p:cNvGrpSpPr>
              <a:grpSpLocks/>
            </p:cNvGrpSpPr>
            <p:nvPr/>
          </p:nvGrpSpPr>
          <p:grpSpPr bwMode="auto">
            <a:xfrm rot="1881527">
              <a:off x="8519801" y="497692"/>
              <a:ext cx="646830" cy="793569"/>
              <a:chOff x="5993772" y="258109"/>
              <a:chExt cx="724925" cy="900000"/>
            </a:xfrm>
          </p:grpSpPr>
          <p:sp>
            <p:nvSpPr>
              <p:cNvPr id="33" name="椭圆 32"/>
              <p:cNvSpPr/>
              <p:nvPr/>
            </p:nvSpPr>
            <p:spPr>
              <a:xfrm>
                <a:off x="5989309" y="255251"/>
                <a:ext cx="715171" cy="899905"/>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4380" name="图片 7178"/>
              <p:cNvPicPr>
                <a:picLocks noChangeAspect="1"/>
              </p:cNvPicPr>
              <p:nvPr/>
            </p:nvPicPr>
            <p:blipFill>
              <a:blip r:embed="rId13"/>
              <a:srcRect/>
              <a:stretch>
                <a:fillRect/>
              </a:stretch>
            </p:blipFill>
            <p:spPr bwMode="auto">
              <a:xfrm>
                <a:off x="5998697" y="334099"/>
                <a:ext cx="720000" cy="720000"/>
              </a:xfrm>
              <a:prstGeom prst="rect">
                <a:avLst/>
              </a:prstGeom>
              <a:noFill/>
              <a:ln w="9525">
                <a:noFill/>
                <a:miter lim="800000"/>
                <a:headEnd/>
                <a:tailEnd/>
              </a:ln>
            </p:spPr>
          </p:pic>
        </p:grpSp>
        <p:grpSp>
          <p:nvGrpSpPr>
            <p:cNvPr id="14355" name="组合 7185"/>
            <p:cNvGrpSpPr>
              <a:grpSpLocks/>
            </p:cNvGrpSpPr>
            <p:nvPr/>
          </p:nvGrpSpPr>
          <p:grpSpPr bwMode="auto">
            <a:xfrm rot="3066563">
              <a:off x="9781605" y="2529217"/>
              <a:ext cx="635764" cy="803045"/>
              <a:chOff x="8806213" y="2910111"/>
              <a:chExt cx="721030" cy="900000"/>
            </a:xfrm>
          </p:grpSpPr>
          <p:sp>
            <p:nvSpPr>
              <p:cNvPr id="2" name="椭圆 1"/>
              <p:cNvSpPr/>
              <p:nvPr/>
            </p:nvSpPr>
            <p:spPr>
              <a:xfrm>
                <a:off x="8801577" y="2917684"/>
                <a:ext cx="719923" cy="901969"/>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4378" name="图片 7179"/>
              <p:cNvPicPr>
                <a:picLocks noChangeAspect="1"/>
              </p:cNvPicPr>
              <p:nvPr/>
            </p:nvPicPr>
            <p:blipFill>
              <a:blip r:embed="rId14"/>
              <a:srcRect/>
              <a:stretch>
                <a:fillRect/>
              </a:stretch>
            </p:blipFill>
            <p:spPr bwMode="auto">
              <a:xfrm>
                <a:off x="8806213" y="3000111"/>
                <a:ext cx="720000" cy="720000"/>
              </a:xfrm>
              <a:prstGeom prst="rect">
                <a:avLst/>
              </a:prstGeom>
              <a:noFill/>
              <a:ln w="9525">
                <a:noFill/>
                <a:miter lim="800000"/>
                <a:headEnd/>
                <a:tailEnd/>
              </a:ln>
            </p:spPr>
          </p:pic>
        </p:grpSp>
        <p:grpSp>
          <p:nvGrpSpPr>
            <p:cNvPr id="14356" name="组合 7182"/>
            <p:cNvGrpSpPr>
              <a:grpSpLocks/>
            </p:cNvGrpSpPr>
            <p:nvPr/>
          </p:nvGrpSpPr>
          <p:grpSpPr bwMode="auto">
            <a:xfrm rot="-750482">
              <a:off x="4617491" y="1468461"/>
              <a:ext cx="644890" cy="793569"/>
              <a:chOff x="7330781" y="818297"/>
              <a:chExt cx="722751" cy="900000"/>
            </a:xfrm>
          </p:grpSpPr>
          <p:sp>
            <p:nvSpPr>
              <p:cNvPr id="27" name="椭圆 26"/>
              <p:cNvSpPr/>
              <p:nvPr/>
            </p:nvSpPr>
            <p:spPr>
              <a:xfrm>
                <a:off x="7331510" y="818383"/>
                <a:ext cx="718730" cy="899905"/>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4376" name="图片 7180"/>
              <p:cNvPicPr>
                <a:picLocks noChangeAspect="1"/>
              </p:cNvPicPr>
              <p:nvPr/>
            </p:nvPicPr>
            <p:blipFill>
              <a:blip r:embed="rId15"/>
              <a:srcRect/>
              <a:stretch>
                <a:fillRect/>
              </a:stretch>
            </p:blipFill>
            <p:spPr bwMode="auto">
              <a:xfrm>
                <a:off x="7333532" y="908881"/>
                <a:ext cx="720000" cy="720000"/>
              </a:xfrm>
              <a:prstGeom prst="rect">
                <a:avLst/>
              </a:prstGeom>
              <a:noFill/>
              <a:ln w="9525">
                <a:noFill/>
                <a:miter lim="800000"/>
                <a:headEnd/>
                <a:tailEnd/>
              </a:ln>
            </p:spPr>
          </p:pic>
        </p:grpSp>
        <p:grpSp>
          <p:nvGrpSpPr>
            <p:cNvPr id="14357" name="组合 7184"/>
            <p:cNvGrpSpPr>
              <a:grpSpLocks/>
            </p:cNvGrpSpPr>
            <p:nvPr/>
          </p:nvGrpSpPr>
          <p:grpSpPr bwMode="auto">
            <a:xfrm rot="-1843806">
              <a:off x="1921216" y="1486339"/>
              <a:ext cx="653202" cy="793569"/>
              <a:chOff x="2213446" y="1768419"/>
              <a:chExt cx="732066" cy="900000"/>
            </a:xfrm>
          </p:grpSpPr>
          <p:pic>
            <p:nvPicPr>
              <p:cNvPr id="14373" name="图片 7177"/>
              <p:cNvPicPr>
                <a:picLocks noChangeAspect="1"/>
              </p:cNvPicPr>
              <p:nvPr/>
            </p:nvPicPr>
            <p:blipFill>
              <a:blip r:embed="rId16"/>
              <a:srcRect/>
              <a:stretch>
                <a:fillRect/>
              </a:stretch>
            </p:blipFill>
            <p:spPr bwMode="auto">
              <a:xfrm>
                <a:off x="2213446" y="1851769"/>
                <a:ext cx="720000" cy="720000"/>
              </a:xfrm>
              <a:prstGeom prst="rect">
                <a:avLst/>
              </a:prstGeom>
              <a:noFill/>
              <a:ln w="9525">
                <a:noFill/>
                <a:miter lim="800000"/>
                <a:headEnd/>
                <a:tailEnd/>
              </a:ln>
            </p:spPr>
          </p:pic>
          <p:sp>
            <p:nvSpPr>
              <p:cNvPr id="66" name="椭圆 65"/>
              <p:cNvSpPr/>
              <p:nvPr/>
            </p:nvSpPr>
            <p:spPr>
              <a:xfrm>
                <a:off x="2225996" y="1762373"/>
                <a:ext cx="715171" cy="899905"/>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cxnSp>
          <p:nvCxnSpPr>
            <p:cNvPr id="7193" name="直接连接符 7192"/>
            <p:cNvCxnSpPr>
              <a:stCxn id="24" idx="4"/>
            </p:cNvCxnSpPr>
            <p:nvPr/>
          </p:nvCxnSpPr>
          <p:spPr>
            <a:xfrm>
              <a:off x="3816549" y="2495553"/>
              <a:ext cx="2279479" cy="952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66" idx="4"/>
            </p:cNvCxnSpPr>
            <p:nvPr/>
          </p:nvCxnSpPr>
          <p:spPr>
            <a:xfrm>
              <a:off x="2454576" y="2221007"/>
              <a:ext cx="3639864" cy="1237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5" idx="4"/>
            </p:cNvCxnSpPr>
            <p:nvPr/>
          </p:nvCxnSpPr>
          <p:spPr>
            <a:xfrm>
              <a:off x="3238742" y="1392609"/>
              <a:ext cx="2857285" cy="2055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34" idx="4"/>
            </p:cNvCxnSpPr>
            <p:nvPr/>
          </p:nvCxnSpPr>
          <p:spPr>
            <a:xfrm>
              <a:off x="4337209" y="1838547"/>
              <a:ext cx="1758818" cy="1609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25" idx="4"/>
            </p:cNvCxnSpPr>
            <p:nvPr/>
          </p:nvCxnSpPr>
          <p:spPr>
            <a:xfrm>
              <a:off x="4984861" y="981584"/>
              <a:ext cx="1111166" cy="2466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41" idx="4"/>
            </p:cNvCxnSpPr>
            <p:nvPr/>
          </p:nvCxnSpPr>
          <p:spPr>
            <a:xfrm>
              <a:off x="2727605" y="3260472"/>
              <a:ext cx="3368422" cy="1872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27" idx="4"/>
            </p:cNvCxnSpPr>
            <p:nvPr/>
          </p:nvCxnSpPr>
          <p:spPr>
            <a:xfrm>
              <a:off x="5024546" y="2252747"/>
              <a:ext cx="1071481" cy="1194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7" idx="4"/>
            </p:cNvCxnSpPr>
            <p:nvPr/>
          </p:nvCxnSpPr>
          <p:spPr>
            <a:xfrm flipH="1">
              <a:off x="6096027" y="1218043"/>
              <a:ext cx="1147677" cy="2229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46" idx="4"/>
            </p:cNvCxnSpPr>
            <p:nvPr/>
          </p:nvCxnSpPr>
          <p:spPr>
            <a:xfrm flipH="1">
              <a:off x="6096027" y="2017875"/>
              <a:ext cx="1330225" cy="1429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33" idx="4"/>
            </p:cNvCxnSpPr>
            <p:nvPr/>
          </p:nvCxnSpPr>
          <p:spPr>
            <a:xfrm flipH="1">
              <a:off x="6096027" y="1232325"/>
              <a:ext cx="2538222" cy="2215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36" idx="4"/>
            </p:cNvCxnSpPr>
            <p:nvPr/>
          </p:nvCxnSpPr>
          <p:spPr>
            <a:xfrm flipH="1">
              <a:off x="6096027" y="2178159"/>
              <a:ext cx="2341387" cy="1269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26" idx="4"/>
            </p:cNvCxnSpPr>
            <p:nvPr/>
          </p:nvCxnSpPr>
          <p:spPr>
            <a:xfrm flipH="1">
              <a:off x="6096027" y="1890918"/>
              <a:ext cx="3512874" cy="155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2" idx="4"/>
            </p:cNvCxnSpPr>
            <p:nvPr/>
          </p:nvCxnSpPr>
          <p:spPr>
            <a:xfrm flipH="1">
              <a:off x="6096027" y="3182711"/>
              <a:ext cx="3690661" cy="265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35" idx="4"/>
            </p:cNvCxnSpPr>
            <p:nvPr/>
          </p:nvCxnSpPr>
          <p:spPr>
            <a:xfrm flipH="1">
              <a:off x="6096027" y="2849448"/>
              <a:ext cx="2814426" cy="598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6096027" y="2024223"/>
              <a:ext cx="0" cy="1423511"/>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4342" name="图片 71"/>
          <p:cNvPicPr>
            <a:picLocks noChangeAspect="1"/>
          </p:cNvPicPr>
          <p:nvPr/>
        </p:nvPicPr>
        <p:blipFill>
          <a:blip r:embed="rId17"/>
          <a:srcRect/>
          <a:stretch>
            <a:fillRect/>
          </a:stretch>
        </p:blipFill>
        <p:spPr bwMode="auto">
          <a:xfrm>
            <a:off x="5619750" y="1219200"/>
            <a:ext cx="954088" cy="952500"/>
          </a:xfrm>
          <a:prstGeom prst="rect">
            <a:avLst/>
          </a:prstGeom>
          <a:noFill/>
          <a:ln w="9525">
            <a:noFill/>
            <a:miter lim="800000"/>
            <a:headEnd/>
            <a:tailEnd/>
          </a:ln>
        </p:spPr>
      </p:pic>
      <p:pic>
        <p:nvPicPr>
          <p:cNvPr id="74" name="Picture 5" descr="“大数据时代 安全”的图片搜索结果"/>
          <p:cNvPicPr>
            <a:picLocks noChangeAspect="1" noChangeArrowheads="1"/>
          </p:cNvPicPr>
          <p:nvPr/>
        </p:nvPicPr>
        <p:blipFill>
          <a:blip r:embed="rId18" cstate="print">
            <a:extLst/>
          </a:blip>
          <a:srcRect/>
          <a:stretch>
            <a:fillRect/>
          </a:stretch>
        </p:blipFill>
        <p:spPr bwMode="auto">
          <a:xfrm>
            <a:off x="5215611" y="3431136"/>
            <a:ext cx="1776150" cy="1055176"/>
          </a:xfrm>
          <a:prstGeom prst="rect">
            <a:avLst/>
          </a:prstGeom>
          <a:ln>
            <a:noFill/>
          </a:ln>
          <a:effectLst>
            <a:softEdge rad="112500"/>
          </a:effectLs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49" name="组合 276"/>
          <p:cNvGrpSpPr>
            <a:grpSpLocks/>
          </p:cNvGrpSpPr>
          <p:nvPr/>
        </p:nvGrpSpPr>
        <p:grpSpPr bwMode="auto">
          <a:xfrm>
            <a:off x="609600" y="261938"/>
            <a:ext cx="1214438" cy="758825"/>
            <a:chOff x="1922078" y="0"/>
            <a:chExt cx="8347844" cy="3447438"/>
          </a:xfrm>
        </p:grpSpPr>
        <p:grpSp>
          <p:nvGrpSpPr>
            <p:cNvPr id="27695" name="组合 277"/>
            <p:cNvGrpSpPr>
              <a:grpSpLocks/>
            </p:cNvGrpSpPr>
            <p:nvPr/>
          </p:nvGrpSpPr>
          <p:grpSpPr bwMode="auto">
            <a:xfrm rot="-602899">
              <a:off x="5080902" y="0"/>
              <a:ext cx="659781" cy="793569"/>
              <a:chOff x="9397113" y="1572484"/>
              <a:chExt cx="739439" cy="900000"/>
            </a:xfrm>
          </p:grpSpPr>
          <p:pic>
            <p:nvPicPr>
              <p:cNvPr id="27753" name="图片 335"/>
              <p:cNvPicPr>
                <a:picLocks noChangeAspect="1"/>
              </p:cNvPicPr>
              <p:nvPr/>
            </p:nvPicPr>
            <p:blipFill>
              <a:blip r:embed="rId2"/>
              <a:srcRect l="7620" t="-1408" r="6212" b="16890"/>
              <a:stretch>
                <a:fillRect/>
              </a:stretch>
            </p:blipFill>
            <p:spPr bwMode="auto">
              <a:xfrm>
                <a:off x="9402521" y="1678027"/>
                <a:ext cx="734031" cy="720000"/>
              </a:xfrm>
              <a:prstGeom prst="rect">
                <a:avLst/>
              </a:prstGeom>
              <a:noFill/>
              <a:ln w="9525">
                <a:noFill/>
                <a:miter lim="800000"/>
                <a:headEnd/>
                <a:tailEnd/>
              </a:ln>
            </p:spPr>
          </p:pic>
          <p:sp>
            <p:nvSpPr>
              <p:cNvPr id="337" name="椭圆 336"/>
              <p:cNvSpPr/>
              <p:nvPr/>
            </p:nvSpPr>
            <p:spPr>
              <a:xfrm>
                <a:off x="9391557" y="1570764"/>
                <a:ext cx="721551" cy="89974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7696" name="组合 278"/>
            <p:cNvGrpSpPr>
              <a:grpSpLocks/>
            </p:cNvGrpSpPr>
            <p:nvPr/>
          </p:nvGrpSpPr>
          <p:grpSpPr bwMode="auto">
            <a:xfrm rot="2455872">
              <a:off x="9009447" y="1071465"/>
              <a:ext cx="659781" cy="793569"/>
              <a:chOff x="8752405" y="680495"/>
              <a:chExt cx="739439" cy="900000"/>
            </a:xfrm>
          </p:grpSpPr>
          <p:pic>
            <p:nvPicPr>
              <p:cNvPr id="27751" name="图片 333"/>
              <p:cNvPicPr>
                <a:picLocks noChangeAspect="1"/>
              </p:cNvPicPr>
              <p:nvPr/>
            </p:nvPicPr>
            <p:blipFill>
              <a:blip r:embed="rId3"/>
              <a:srcRect l="16849" r="13873" b="27650"/>
              <a:stretch>
                <a:fillRect/>
              </a:stretch>
            </p:blipFill>
            <p:spPr bwMode="auto">
              <a:xfrm>
                <a:off x="8771844" y="740799"/>
                <a:ext cx="720000" cy="751928"/>
              </a:xfrm>
              <a:prstGeom prst="rect">
                <a:avLst/>
              </a:prstGeom>
              <a:noFill/>
              <a:ln w="9525">
                <a:noFill/>
                <a:miter lim="800000"/>
                <a:headEnd/>
                <a:tailEnd/>
              </a:ln>
            </p:spPr>
          </p:pic>
          <p:sp>
            <p:nvSpPr>
              <p:cNvPr id="335" name="椭圆 334"/>
              <p:cNvSpPr/>
              <p:nvPr/>
            </p:nvSpPr>
            <p:spPr>
              <a:xfrm>
                <a:off x="8706709" y="688128"/>
                <a:ext cx="746018" cy="89974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7697" name="组合 279"/>
            <p:cNvGrpSpPr>
              <a:grpSpLocks/>
            </p:cNvGrpSpPr>
            <p:nvPr/>
          </p:nvGrpSpPr>
          <p:grpSpPr bwMode="auto">
            <a:xfrm rot="-1060627">
              <a:off x="4239050" y="1051458"/>
              <a:ext cx="642436" cy="793569"/>
              <a:chOff x="7798300" y="2128176"/>
              <a:chExt cx="720000" cy="900000"/>
            </a:xfrm>
          </p:grpSpPr>
          <p:pic>
            <p:nvPicPr>
              <p:cNvPr id="27749" name="图片 331"/>
              <p:cNvPicPr>
                <a:picLocks noChangeAspect="1"/>
              </p:cNvPicPr>
              <p:nvPr/>
            </p:nvPicPr>
            <p:blipFill>
              <a:blip r:embed="rId4"/>
              <a:srcRect l="17059" t="11812" r="20535" b="18535"/>
              <a:stretch>
                <a:fillRect/>
              </a:stretch>
            </p:blipFill>
            <p:spPr bwMode="auto">
              <a:xfrm>
                <a:off x="7835765" y="2190111"/>
                <a:ext cx="645071" cy="720000"/>
              </a:xfrm>
              <a:prstGeom prst="rect">
                <a:avLst/>
              </a:prstGeom>
              <a:noFill/>
              <a:ln w="9525">
                <a:noFill/>
                <a:miter lim="800000"/>
                <a:headEnd/>
                <a:tailEnd/>
              </a:ln>
            </p:spPr>
          </p:pic>
          <p:sp>
            <p:nvSpPr>
              <p:cNvPr id="333" name="椭圆 332"/>
              <p:cNvSpPr/>
              <p:nvPr/>
            </p:nvSpPr>
            <p:spPr>
              <a:xfrm>
                <a:off x="7793712" y="2129174"/>
                <a:ext cx="721556" cy="89974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7698" name="组合 280"/>
            <p:cNvGrpSpPr>
              <a:grpSpLocks/>
            </p:cNvGrpSpPr>
            <p:nvPr/>
          </p:nvGrpSpPr>
          <p:grpSpPr bwMode="auto">
            <a:xfrm rot="622440">
              <a:off x="6257266" y="1278812"/>
              <a:ext cx="643355" cy="793569"/>
              <a:chOff x="5457544" y="2382484"/>
              <a:chExt cx="721030" cy="900000"/>
            </a:xfrm>
          </p:grpSpPr>
          <p:pic>
            <p:nvPicPr>
              <p:cNvPr id="27747" name="图片 329"/>
              <p:cNvPicPr>
                <a:picLocks noChangeAspect="1"/>
              </p:cNvPicPr>
              <p:nvPr/>
            </p:nvPicPr>
            <p:blipFill>
              <a:blip r:embed="rId5"/>
              <a:srcRect/>
              <a:stretch>
                <a:fillRect/>
              </a:stretch>
            </p:blipFill>
            <p:spPr bwMode="auto">
              <a:xfrm>
                <a:off x="5458574" y="2472484"/>
                <a:ext cx="720000" cy="720000"/>
              </a:xfrm>
              <a:prstGeom prst="rect">
                <a:avLst/>
              </a:prstGeom>
              <a:noFill/>
              <a:ln w="9525">
                <a:noFill/>
                <a:miter lim="800000"/>
                <a:headEnd/>
                <a:tailEnd/>
              </a:ln>
            </p:spPr>
          </p:pic>
          <p:sp>
            <p:nvSpPr>
              <p:cNvPr id="331" name="椭圆 330"/>
              <p:cNvSpPr/>
              <p:nvPr/>
            </p:nvSpPr>
            <p:spPr>
              <a:xfrm>
                <a:off x="5453468" y="2380351"/>
                <a:ext cx="721546" cy="89974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7699" name="组合 281"/>
            <p:cNvGrpSpPr>
              <a:grpSpLocks/>
            </p:cNvGrpSpPr>
            <p:nvPr/>
          </p:nvGrpSpPr>
          <p:grpSpPr bwMode="auto">
            <a:xfrm rot="713899">
              <a:off x="6982111" y="246490"/>
              <a:ext cx="642436" cy="811512"/>
              <a:chOff x="2594245" y="3143107"/>
              <a:chExt cx="720000" cy="920349"/>
            </a:xfrm>
          </p:grpSpPr>
          <p:pic>
            <p:nvPicPr>
              <p:cNvPr id="27745" name="图片 327"/>
              <p:cNvPicPr>
                <a:picLocks noChangeAspect="1"/>
              </p:cNvPicPr>
              <p:nvPr/>
            </p:nvPicPr>
            <p:blipFill>
              <a:blip r:embed="rId6"/>
              <a:srcRect l="17104" r="18739" b="27940"/>
              <a:stretch>
                <a:fillRect/>
              </a:stretch>
            </p:blipFill>
            <p:spPr bwMode="auto">
              <a:xfrm>
                <a:off x="2624542" y="3143107"/>
                <a:ext cx="641048" cy="720000"/>
              </a:xfrm>
              <a:prstGeom prst="rect">
                <a:avLst/>
              </a:prstGeom>
              <a:noFill/>
              <a:ln w="9525">
                <a:noFill/>
                <a:miter lim="800000"/>
                <a:headEnd/>
                <a:tailEnd/>
              </a:ln>
            </p:spPr>
          </p:pic>
          <p:sp>
            <p:nvSpPr>
              <p:cNvPr id="329" name="椭圆 328"/>
              <p:cNvSpPr/>
              <p:nvPr/>
            </p:nvSpPr>
            <p:spPr>
              <a:xfrm>
                <a:off x="2578403" y="3126896"/>
                <a:ext cx="721548" cy="90792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7700" name="组合 282"/>
            <p:cNvGrpSpPr>
              <a:grpSpLocks/>
            </p:cNvGrpSpPr>
            <p:nvPr/>
          </p:nvGrpSpPr>
          <p:grpSpPr bwMode="auto">
            <a:xfrm rot="-1248669">
              <a:off x="2986611" y="357756"/>
              <a:ext cx="642436" cy="793569"/>
              <a:chOff x="3277182" y="773323"/>
              <a:chExt cx="720000" cy="900000"/>
            </a:xfrm>
          </p:grpSpPr>
          <p:sp>
            <p:nvSpPr>
              <p:cNvPr id="326" name="椭圆 325"/>
              <p:cNvSpPr/>
              <p:nvPr/>
            </p:nvSpPr>
            <p:spPr>
              <a:xfrm>
                <a:off x="3281776" y="773477"/>
                <a:ext cx="684863" cy="899742"/>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7744" name="图片 326"/>
              <p:cNvPicPr>
                <a:picLocks noChangeAspect="1"/>
              </p:cNvPicPr>
              <p:nvPr/>
            </p:nvPicPr>
            <p:blipFill>
              <a:blip r:embed="rId7"/>
              <a:srcRect/>
              <a:stretch>
                <a:fillRect/>
              </a:stretch>
            </p:blipFill>
            <p:spPr bwMode="auto">
              <a:xfrm>
                <a:off x="3277182" y="883868"/>
                <a:ext cx="720000" cy="720000"/>
              </a:xfrm>
              <a:prstGeom prst="rect">
                <a:avLst/>
              </a:prstGeom>
              <a:noFill/>
              <a:ln w="9525">
                <a:noFill/>
                <a:miter lim="800000"/>
                <a:headEnd/>
                <a:tailEnd/>
              </a:ln>
            </p:spPr>
          </p:pic>
        </p:grpSp>
        <p:grpSp>
          <p:nvGrpSpPr>
            <p:cNvPr id="27701" name="组合 283"/>
            <p:cNvGrpSpPr>
              <a:grpSpLocks/>
            </p:cNvGrpSpPr>
            <p:nvPr/>
          </p:nvGrpSpPr>
          <p:grpSpPr bwMode="auto">
            <a:xfrm rot="1912890">
              <a:off x="7930945" y="1382649"/>
              <a:ext cx="648427" cy="793569"/>
              <a:chOff x="5384758" y="1250900"/>
              <a:chExt cx="726714" cy="900000"/>
            </a:xfrm>
          </p:grpSpPr>
          <p:sp>
            <p:nvSpPr>
              <p:cNvPr id="324" name="椭圆 323"/>
              <p:cNvSpPr/>
              <p:nvPr/>
            </p:nvSpPr>
            <p:spPr>
              <a:xfrm>
                <a:off x="5384968" y="1247570"/>
                <a:ext cx="709319" cy="899742"/>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7742" name="图片 324"/>
              <p:cNvPicPr>
                <a:picLocks noChangeAspect="1"/>
              </p:cNvPicPr>
              <p:nvPr/>
            </p:nvPicPr>
            <p:blipFill>
              <a:blip r:embed="rId8"/>
              <a:srcRect/>
              <a:stretch>
                <a:fillRect/>
              </a:stretch>
            </p:blipFill>
            <p:spPr bwMode="auto">
              <a:xfrm>
                <a:off x="5391472" y="1268881"/>
                <a:ext cx="720000" cy="720000"/>
              </a:xfrm>
              <a:prstGeom prst="rect">
                <a:avLst/>
              </a:prstGeom>
              <a:noFill/>
              <a:ln w="9525">
                <a:noFill/>
                <a:miter lim="800000"/>
                <a:headEnd/>
                <a:tailEnd/>
              </a:ln>
            </p:spPr>
          </p:pic>
        </p:grpSp>
        <p:grpSp>
          <p:nvGrpSpPr>
            <p:cNvPr id="27702" name="组合 284"/>
            <p:cNvGrpSpPr>
              <a:grpSpLocks/>
            </p:cNvGrpSpPr>
            <p:nvPr/>
          </p:nvGrpSpPr>
          <p:grpSpPr bwMode="auto">
            <a:xfrm rot="1354213">
              <a:off x="7092076" y="1228721"/>
              <a:ext cx="642436" cy="793569"/>
              <a:chOff x="3639753" y="2488176"/>
              <a:chExt cx="720000" cy="900000"/>
            </a:xfrm>
          </p:grpSpPr>
          <p:sp>
            <p:nvSpPr>
              <p:cNvPr id="322" name="椭圆 321"/>
              <p:cNvSpPr/>
              <p:nvPr/>
            </p:nvSpPr>
            <p:spPr>
              <a:xfrm>
                <a:off x="3640374" y="2484529"/>
                <a:ext cx="721556" cy="899742"/>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7740" name="图片 322"/>
              <p:cNvPicPr>
                <a:picLocks noChangeAspect="1"/>
              </p:cNvPicPr>
              <p:nvPr/>
            </p:nvPicPr>
            <p:blipFill>
              <a:blip r:embed="rId9"/>
              <a:srcRect/>
              <a:stretch>
                <a:fillRect/>
              </a:stretch>
            </p:blipFill>
            <p:spPr bwMode="auto">
              <a:xfrm>
                <a:off x="3705576" y="2565261"/>
                <a:ext cx="547109" cy="720000"/>
              </a:xfrm>
              <a:prstGeom prst="rect">
                <a:avLst/>
              </a:prstGeom>
              <a:noFill/>
              <a:ln w="9525">
                <a:noFill/>
                <a:miter lim="800000"/>
                <a:headEnd/>
                <a:tailEnd/>
              </a:ln>
            </p:spPr>
          </p:pic>
        </p:grpSp>
        <p:grpSp>
          <p:nvGrpSpPr>
            <p:cNvPr id="27703" name="组合 285"/>
            <p:cNvGrpSpPr>
              <a:grpSpLocks/>
            </p:cNvGrpSpPr>
            <p:nvPr/>
          </p:nvGrpSpPr>
          <p:grpSpPr bwMode="auto">
            <a:xfrm rot="-1725354">
              <a:off x="3552291" y="1752953"/>
              <a:ext cx="647730" cy="793569"/>
              <a:chOff x="4707387" y="271511"/>
              <a:chExt cx="725933" cy="900000"/>
            </a:xfrm>
          </p:grpSpPr>
          <p:sp>
            <p:nvSpPr>
              <p:cNvPr id="320" name="椭圆 319"/>
              <p:cNvSpPr/>
              <p:nvPr/>
            </p:nvSpPr>
            <p:spPr>
              <a:xfrm>
                <a:off x="4703096" y="270859"/>
                <a:ext cx="733783" cy="899742"/>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7738" name="图片 320"/>
              <p:cNvPicPr>
                <a:picLocks noChangeAspect="1"/>
              </p:cNvPicPr>
              <p:nvPr/>
            </p:nvPicPr>
            <p:blipFill>
              <a:blip r:embed="rId10"/>
              <a:srcRect/>
              <a:stretch>
                <a:fillRect/>
              </a:stretch>
            </p:blipFill>
            <p:spPr bwMode="auto">
              <a:xfrm>
                <a:off x="4707387" y="347898"/>
                <a:ext cx="720000" cy="720000"/>
              </a:xfrm>
              <a:prstGeom prst="rect">
                <a:avLst/>
              </a:prstGeom>
              <a:noFill/>
              <a:ln w="9525">
                <a:noFill/>
                <a:miter lim="800000"/>
                <a:headEnd/>
                <a:tailEnd/>
              </a:ln>
            </p:spPr>
          </p:pic>
        </p:grpSp>
        <p:grpSp>
          <p:nvGrpSpPr>
            <p:cNvPr id="27704" name="组合 286"/>
            <p:cNvGrpSpPr>
              <a:grpSpLocks/>
            </p:cNvGrpSpPr>
            <p:nvPr/>
          </p:nvGrpSpPr>
          <p:grpSpPr bwMode="auto">
            <a:xfrm>
              <a:off x="5902457" y="519563"/>
              <a:ext cx="647456" cy="793569"/>
              <a:chOff x="4355614" y="1671769"/>
              <a:chExt cx="725626" cy="900000"/>
            </a:xfrm>
          </p:grpSpPr>
          <p:sp>
            <p:nvSpPr>
              <p:cNvPr id="318" name="椭圆 317"/>
              <p:cNvSpPr/>
              <p:nvPr/>
            </p:nvSpPr>
            <p:spPr>
              <a:xfrm>
                <a:off x="4358503" y="1671450"/>
                <a:ext cx="721551" cy="899742"/>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7736" name="图片 318"/>
              <p:cNvPicPr>
                <a:picLocks noChangeAspect="1"/>
              </p:cNvPicPr>
              <p:nvPr/>
            </p:nvPicPr>
            <p:blipFill>
              <a:blip r:embed="rId11"/>
              <a:srcRect/>
              <a:stretch>
                <a:fillRect/>
              </a:stretch>
            </p:blipFill>
            <p:spPr bwMode="auto">
              <a:xfrm>
                <a:off x="4361240" y="1732379"/>
                <a:ext cx="720000" cy="720000"/>
              </a:xfrm>
              <a:prstGeom prst="rect">
                <a:avLst/>
              </a:prstGeom>
              <a:noFill/>
              <a:ln w="9525">
                <a:noFill/>
                <a:miter lim="800000"/>
                <a:headEnd/>
                <a:tailEnd/>
              </a:ln>
            </p:spPr>
          </p:pic>
        </p:grpSp>
        <p:grpSp>
          <p:nvGrpSpPr>
            <p:cNvPr id="27705" name="组合 287"/>
            <p:cNvGrpSpPr>
              <a:grpSpLocks/>
            </p:cNvGrpSpPr>
            <p:nvPr/>
          </p:nvGrpSpPr>
          <p:grpSpPr bwMode="auto">
            <a:xfrm rot="3261331">
              <a:off x="8178834" y="2216888"/>
              <a:ext cx="645495" cy="803045"/>
              <a:chOff x="6534782" y="2204846"/>
              <a:chExt cx="732066" cy="900000"/>
            </a:xfrm>
          </p:grpSpPr>
          <p:sp>
            <p:nvSpPr>
              <p:cNvPr id="316" name="椭圆 315"/>
              <p:cNvSpPr/>
              <p:nvPr/>
            </p:nvSpPr>
            <p:spPr>
              <a:xfrm>
                <a:off x="6531023" y="2184527"/>
                <a:ext cx="727970" cy="941693"/>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7734" name="图片 316"/>
              <p:cNvPicPr>
                <a:picLocks noChangeAspect="1"/>
              </p:cNvPicPr>
              <p:nvPr/>
            </p:nvPicPr>
            <p:blipFill>
              <a:blip r:embed="rId12"/>
              <a:srcRect/>
              <a:stretch>
                <a:fillRect/>
              </a:stretch>
            </p:blipFill>
            <p:spPr bwMode="auto">
              <a:xfrm>
                <a:off x="6546848" y="2294846"/>
                <a:ext cx="720000" cy="720000"/>
              </a:xfrm>
              <a:prstGeom prst="rect">
                <a:avLst/>
              </a:prstGeom>
              <a:noFill/>
              <a:ln w="9525">
                <a:noFill/>
                <a:miter lim="800000"/>
                <a:headEnd/>
                <a:tailEnd/>
              </a:ln>
            </p:spPr>
          </p:pic>
        </p:grpSp>
        <p:grpSp>
          <p:nvGrpSpPr>
            <p:cNvPr id="27706" name="组合 288"/>
            <p:cNvGrpSpPr>
              <a:grpSpLocks/>
            </p:cNvGrpSpPr>
            <p:nvPr/>
          </p:nvGrpSpPr>
          <p:grpSpPr bwMode="auto">
            <a:xfrm rot="1881527">
              <a:off x="8180043" y="493339"/>
              <a:ext cx="646830" cy="793569"/>
              <a:chOff x="5993772" y="258109"/>
              <a:chExt cx="724925" cy="900000"/>
            </a:xfrm>
          </p:grpSpPr>
          <p:sp>
            <p:nvSpPr>
              <p:cNvPr id="314" name="椭圆 313"/>
              <p:cNvSpPr/>
              <p:nvPr/>
            </p:nvSpPr>
            <p:spPr>
              <a:xfrm>
                <a:off x="5938678" y="248240"/>
                <a:ext cx="770477" cy="899742"/>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7732" name="图片 314"/>
              <p:cNvPicPr>
                <a:picLocks noChangeAspect="1"/>
              </p:cNvPicPr>
              <p:nvPr/>
            </p:nvPicPr>
            <p:blipFill>
              <a:blip r:embed="rId13"/>
              <a:srcRect/>
              <a:stretch>
                <a:fillRect/>
              </a:stretch>
            </p:blipFill>
            <p:spPr bwMode="auto">
              <a:xfrm>
                <a:off x="5998697" y="334099"/>
                <a:ext cx="720000" cy="720000"/>
              </a:xfrm>
              <a:prstGeom prst="rect">
                <a:avLst/>
              </a:prstGeom>
              <a:noFill/>
              <a:ln w="9525">
                <a:noFill/>
                <a:miter lim="800000"/>
                <a:headEnd/>
                <a:tailEnd/>
              </a:ln>
            </p:spPr>
          </p:pic>
        </p:grpSp>
        <p:grpSp>
          <p:nvGrpSpPr>
            <p:cNvPr id="27707" name="组合 289"/>
            <p:cNvGrpSpPr>
              <a:grpSpLocks/>
            </p:cNvGrpSpPr>
            <p:nvPr/>
          </p:nvGrpSpPr>
          <p:grpSpPr bwMode="auto">
            <a:xfrm rot="3066563">
              <a:off x="9550518" y="2274810"/>
              <a:ext cx="635764" cy="803045"/>
              <a:chOff x="8806213" y="2910111"/>
              <a:chExt cx="721030" cy="900000"/>
            </a:xfrm>
          </p:grpSpPr>
          <p:sp>
            <p:nvSpPr>
              <p:cNvPr id="312" name="椭圆 311"/>
              <p:cNvSpPr/>
              <p:nvPr/>
            </p:nvSpPr>
            <p:spPr>
              <a:xfrm>
                <a:off x="8805248" y="2908908"/>
                <a:ext cx="719793" cy="905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7730" name="图片 312"/>
              <p:cNvPicPr>
                <a:picLocks noChangeAspect="1"/>
              </p:cNvPicPr>
              <p:nvPr/>
            </p:nvPicPr>
            <p:blipFill>
              <a:blip r:embed="rId14"/>
              <a:srcRect/>
              <a:stretch>
                <a:fillRect/>
              </a:stretch>
            </p:blipFill>
            <p:spPr bwMode="auto">
              <a:xfrm>
                <a:off x="8806213" y="3000111"/>
                <a:ext cx="720000" cy="720000"/>
              </a:xfrm>
              <a:prstGeom prst="rect">
                <a:avLst/>
              </a:prstGeom>
              <a:noFill/>
              <a:ln w="9525">
                <a:noFill/>
                <a:miter lim="800000"/>
                <a:headEnd/>
                <a:tailEnd/>
              </a:ln>
            </p:spPr>
          </p:pic>
        </p:grpSp>
        <p:grpSp>
          <p:nvGrpSpPr>
            <p:cNvPr id="27708" name="组合 290"/>
            <p:cNvGrpSpPr>
              <a:grpSpLocks/>
            </p:cNvGrpSpPr>
            <p:nvPr/>
          </p:nvGrpSpPr>
          <p:grpSpPr bwMode="auto">
            <a:xfrm rot="-750482">
              <a:off x="5023848" y="1251597"/>
              <a:ext cx="644890" cy="793569"/>
              <a:chOff x="7330781" y="818297"/>
              <a:chExt cx="722751" cy="900000"/>
            </a:xfrm>
          </p:grpSpPr>
          <p:sp>
            <p:nvSpPr>
              <p:cNvPr id="310" name="椭圆 309"/>
              <p:cNvSpPr/>
              <p:nvPr/>
            </p:nvSpPr>
            <p:spPr>
              <a:xfrm>
                <a:off x="7326658" y="821462"/>
                <a:ext cx="721557" cy="899742"/>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7728" name="图片 310"/>
              <p:cNvPicPr>
                <a:picLocks noChangeAspect="1"/>
              </p:cNvPicPr>
              <p:nvPr/>
            </p:nvPicPr>
            <p:blipFill>
              <a:blip r:embed="rId15"/>
              <a:srcRect/>
              <a:stretch>
                <a:fillRect/>
              </a:stretch>
            </p:blipFill>
            <p:spPr bwMode="auto">
              <a:xfrm>
                <a:off x="7333532" y="908881"/>
                <a:ext cx="720000" cy="720000"/>
              </a:xfrm>
              <a:prstGeom prst="rect">
                <a:avLst/>
              </a:prstGeom>
              <a:noFill/>
              <a:ln w="9525">
                <a:noFill/>
                <a:miter lim="800000"/>
                <a:headEnd/>
                <a:tailEnd/>
              </a:ln>
            </p:spPr>
          </p:pic>
        </p:grpSp>
        <p:grpSp>
          <p:nvGrpSpPr>
            <p:cNvPr id="27709" name="组合 291"/>
            <p:cNvGrpSpPr>
              <a:grpSpLocks/>
            </p:cNvGrpSpPr>
            <p:nvPr/>
          </p:nvGrpSpPr>
          <p:grpSpPr bwMode="auto">
            <a:xfrm rot="-1843806">
              <a:off x="1922078" y="1474933"/>
              <a:ext cx="653202" cy="793569"/>
              <a:chOff x="2213446" y="1768419"/>
              <a:chExt cx="732066" cy="900000"/>
            </a:xfrm>
          </p:grpSpPr>
          <p:pic>
            <p:nvPicPr>
              <p:cNvPr id="27725" name="图片 307"/>
              <p:cNvPicPr>
                <a:picLocks noChangeAspect="1"/>
              </p:cNvPicPr>
              <p:nvPr/>
            </p:nvPicPr>
            <p:blipFill>
              <a:blip r:embed="rId16"/>
              <a:srcRect/>
              <a:stretch>
                <a:fillRect/>
              </a:stretch>
            </p:blipFill>
            <p:spPr bwMode="auto">
              <a:xfrm>
                <a:off x="2213446" y="1851769"/>
                <a:ext cx="720000" cy="720000"/>
              </a:xfrm>
              <a:prstGeom prst="rect">
                <a:avLst/>
              </a:prstGeom>
              <a:noFill/>
              <a:ln w="9525">
                <a:noFill/>
                <a:miter lim="800000"/>
                <a:headEnd/>
                <a:tailEnd/>
              </a:ln>
            </p:spPr>
          </p:pic>
          <p:sp>
            <p:nvSpPr>
              <p:cNvPr id="309" name="椭圆 308"/>
              <p:cNvSpPr/>
              <p:nvPr/>
            </p:nvSpPr>
            <p:spPr>
              <a:xfrm>
                <a:off x="2195556" y="1756819"/>
                <a:ext cx="733784" cy="899742"/>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cxnSp>
          <p:nvCxnSpPr>
            <p:cNvPr id="293" name="直接连接符 292"/>
            <p:cNvCxnSpPr>
              <a:stCxn id="320" idx="4"/>
            </p:cNvCxnSpPr>
            <p:nvPr/>
          </p:nvCxnSpPr>
          <p:spPr>
            <a:xfrm>
              <a:off x="4071787" y="2495426"/>
              <a:ext cx="2029671" cy="952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4" name="直接连接符 293"/>
            <p:cNvCxnSpPr>
              <a:stCxn id="309" idx="4"/>
            </p:cNvCxnSpPr>
            <p:nvPr/>
          </p:nvCxnSpPr>
          <p:spPr>
            <a:xfrm>
              <a:off x="2456780" y="2206937"/>
              <a:ext cx="3644678" cy="1240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5" name="直接连接符 294"/>
            <p:cNvCxnSpPr>
              <a:stCxn id="326" idx="4"/>
            </p:cNvCxnSpPr>
            <p:nvPr/>
          </p:nvCxnSpPr>
          <p:spPr>
            <a:xfrm>
              <a:off x="3449787" y="1125105"/>
              <a:ext cx="2651670" cy="232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6" name="直接连接符 295"/>
            <p:cNvCxnSpPr>
              <a:stCxn id="333" idx="4"/>
            </p:cNvCxnSpPr>
            <p:nvPr/>
          </p:nvCxnSpPr>
          <p:spPr>
            <a:xfrm>
              <a:off x="4682871" y="1824688"/>
              <a:ext cx="1418587" cy="162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7" name="直接连接符 296"/>
            <p:cNvCxnSpPr>
              <a:stCxn id="337" idx="4"/>
            </p:cNvCxnSpPr>
            <p:nvPr/>
          </p:nvCxnSpPr>
          <p:spPr>
            <a:xfrm>
              <a:off x="5468550" y="786129"/>
              <a:ext cx="632908" cy="26613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8" name="直接连接符 297"/>
            <p:cNvCxnSpPr>
              <a:stCxn id="318" idx="4"/>
            </p:cNvCxnSpPr>
            <p:nvPr/>
          </p:nvCxnSpPr>
          <p:spPr>
            <a:xfrm flipH="1">
              <a:off x="6101458" y="1312623"/>
              <a:ext cx="120031" cy="2134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直接连接符 298"/>
            <p:cNvCxnSpPr>
              <a:stCxn id="310" idx="4"/>
            </p:cNvCxnSpPr>
            <p:nvPr/>
          </p:nvCxnSpPr>
          <p:spPr>
            <a:xfrm>
              <a:off x="5435810" y="2033844"/>
              <a:ext cx="665648" cy="1413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0" name="直接连接符 299"/>
            <p:cNvCxnSpPr>
              <a:stCxn id="331" idx="4"/>
            </p:cNvCxnSpPr>
            <p:nvPr/>
          </p:nvCxnSpPr>
          <p:spPr>
            <a:xfrm flipH="1">
              <a:off x="6101458" y="2062693"/>
              <a:ext cx="403748" cy="13847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329" idx="4"/>
            </p:cNvCxnSpPr>
            <p:nvPr/>
          </p:nvCxnSpPr>
          <p:spPr>
            <a:xfrm flipH="1">
              <a:off x="6101458" y="1045769"/>
              <a:ext cx="1113045" cy="2401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直接连接符 301"/>
            <p:cNvCxnSpPr>
              <a:stCxn id="322" idx="4"/>
            </p:cNvCxnSpPr>
            <p:nvPr/>
          </p:nvCxnSpPr>
          <p:spPr>
            <a:xfrm flipH="1">
              <a:off x="6101458" y="1990571"/>
              <a:ext cx="1156694" cy="1456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3" name="直接连接符 302"/>
            <p:cNvCxnSpPr>
              <a:stCxn id="314" idx="4"/>
            </p:cNvCxnSpPr>
            <p:nvPr/>
          </p:nvCxnSpPr>
          <p:spPr>
            <a:xfrm flipH="1">
              <a:off x="6101458" y="1226076"/>
              <a:ext cx="2193351" cy="2221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324" idx="4"/>
            </p:cNvCxnSpPr>
            <p:nvPr/>
          </p:nvCxnSpPr>
          <p:spPr>
            <a:xfrm flipH="1">
              <a:off x="6101458" y="2113176"/>
              <a:ext cx="1942373" cy="13342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5" name="直接连接符 304"/>
            <p:cNvCxnSpPr>
              <a:stCxn id="335" idx="4"/>
            </p:cNvCxnSpPr>
            <p:nvPr/>
          </p:nvCxnSpPr>
          <p:spPr>
            <a:xfrm flipH="1">
              <a:off x="6101458" y="1759780"/>
              <a:ext cx="2968121" cy="1687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6" name="直接连接符 305"/>
            <p:cNvCxnSpPr>
              <a:stCxn id="312" idx="4"/>
            </p:cNvCxnSpPr>
            <p:nvPr/>
          </p:nvCxnSpPr>
          <p:spPr>
            <a:xfrm flipH="1">
              <a:off x="6101458" y="2928159"/>
              <a:ext cx="3459167" cy="519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316" idx="4"/>
            </p:cNvCxnSpPr>
            <p:nvPr/>
          </p:nvCxnSpPr>
          <p:spPr>
            <a:xfrm flipH="1">
              <a:off x="6101458" y="2848822"/>
              <a:ext cx="2073320" cy="59861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650" name="组合 6"/>
          <p:cNvGrpSpPr>
            <a:grpSpLocks/>
          </p:cNvGrpSpPr>
          <p:nvPr/>
        </p:nvGrpSpPr>
        <p:grpSpPr bwMode="auto">
          <a:xfrm>
            <a:off x="655638" y="1031875"/>
            <a:ext cx="10477500" cy="66675"/>
            <a:chOff x="655309" y="1032131"/>
            <a:chExt cx="10477147" cy="66943"/>
          </a:xfrm>
        </p:grpSpPr>
        <p:sp>
          <p:nvSpPr>
            <p:cNvPr id="338" name="矩形 337"/>
            <p:cNvSpPr/>
            <p:nvPr/>
          </p:nvSpPr>
          <p:spPr>
            <a:xfrm flipV="1">
              <a:off x="655309" y="1032131"/>
              <a:ext cx="1496962"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9" name="矩形 338"/>
            <p:cNvSpPr/>
            <p:nvPr/>
          </p:nvSpPr>
          <p:spPr>
            <a:xfrm flipV="1">
              <a:off x="2152271" y="1032131"/>
              <a:ext cx="1496963"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40" name="矩形 339"/>
            <p:cNvSpPr/>
            <p:nvPr/>
          </p:nvSpPr>
          <p:spPr>
            <a:xfrm flipV="1">
              <a:off x="3649233" y="1032131"/>
              <a:ext cx="1496962"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41" name="矩形 340"/>
            <p:cNvSpPr/>
            <p:nvPr/>
          </p:nvSpPr>
          <p:spPr>
            <a:xfrm flipV="1">
              <a:off x="5146195" y="1032131"/>
              <a:ext cx="149537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42" name="矩形 341"/>
            <p:cNvSpPr/>
            <p:nvPr/>
          </p:nvSpPr>
          <p:spPr>
            <a:xfrm flipV="1">
              <a:off x="6641569" y="1032131"/>
              <a:ext cx="1496963"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43" name="矩形 342"/>
            <p:cNvSpPr/>
            <p:nvPr/>
          </p:nvSpPr>
          <p:spPr>
            <a:xfrm flipV="1">
              <a:off x="8138532" y="1032131"/>
              <a:ext cx="1496962"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44" name="矩形 343"/>
            <p:cNvSpPr/>
            <p:nvPr/>
          </p:nvSpPr>
          <p:spPr>
            <a:xfrm flipV="1">
              <a:off x="9635493" y="1032131"/>
              <a:ext cx="1496963"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7651" name="文本框 344"/>
          <p:cNvSpPr txBox="1">
            <a:spLocks noChangeArrowheads="1"/>
          </p:cNvSpPr>
          <p:nvPr/>
        </p:nvSpPr>
        <p:spPr bwMode="auto">
          <a:xfrm>
            <a:off x="2125663" y="349250"/>
            <a:ext cx="5264150" cy="701675"/>
          </a:xfrm>
          <a:prstGeom prst="rect">
            <a:avLst/>
          </a:prstGeom>
          <a:noFill/>
          <a:ln w="9525">
            <a:noFill/>
            <a:miter lim="800000"/>
            <a:headEnd/>
            <a:tailEnd/>
          </a:ln>
        </p:spPr>
        <p:txBody>
          <a:bodyPr wrap="none">
            <a:spAutoFit/>
          </a:bodyPr>
          <a:lstStyle/>
          <a:p>
            <a:r>
              <a:rPr lang="zh-CN" altLang="en-US" sz="4000">
                <a:solidFill>
                  <a:srgbClr val="31B5D6"/>
                </a:solidFill>
                <a:ea typeface="微软雅黑" pitchFamily="34" charset="-122"/>
              </a:rPr>
              <a:t>话题检测与跟踪的任务</a:t>
            </a:r>
          </a:p>
        </p:txBody>
      </p:sp>
      <p:graphicFrame>
        <p:nvGraphicFramePr>
          <p:cNvPr id="57651" name="Group 307"/>
          <p:cNvGraphicFramePr>
            <a:graphicFrameLocks noGrp="1"/>
          </p:cNvGraphicFramePr>
          <p:nvPr/>
        </p:nvGraphicFramePr>
        <p:xfrm>
          <a:off x="1674813" y="1447800"/>
          <a:ext cx="9126537" cy="3969703"/>
        </p:xfrm>
        <a:graphic>
          <a:graphicData uri="http://schemas.openxmlformats.org/drawingml/2006/table">
            <a:tbl>
              <a:tblPr/>
              <a:tblGrid>
                <a:gridCol w="1555750"/>
                <a:gridCol w="2640012"/>
                <a:gridCol w="4930775"/>
              </a:tblGrid>
              <a:tr h="696913">
                <a:tc>
                  <a:txBody>
                    <a:body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微软雅黑" pitchFamily="34" charset="-122"/>
                          <a:ea typeface="微软雅黑" pitchFamily="34" charset="-122"/>
                        </a:rPr>
                        <a:t>研究任务</a:t>
                      </a:r>
                      <a:endParaRPr kumimoji="0" lang="zh-CN" altLang="en-US" sz="1800" b="1" i="0" u="none" strike="noStrike" cap="none" normalizeH="0" baseline="0" smtClean="0">
                        <a:ln>
                          <a:noFill/>
                        </a:ln>
                        <a:solidFill>
                          <a:srgbClr val="FFFFFF"/>
                        </a:solidFill>
                        <a:effectLst/>
                        <a:latin typeface="微软雅黑" pitchFamily="34" charset="-122"/>
                        <a:ea typeface="微软雅黑" pitchFamily="34"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微软雅黑" pitchFamily="34" charset="-122"/>
                          <a:ea typeface="微软雅黑" pitchFamily="34" charset="-122"/>
                        </a:rPr>
                        <a:t>英文简称</a:t>
                      </a:r>
                      <a:endParaRPr kumimoji="0" lang="zh-CN" altLang="en-US" sz="1800" b="1" i="0" u="none" strike="noStrike" cap="none" normalizeH="0" baseline="0" smtClean="0">
                        <a:ln>
                          <a:noFill/>
                        </a:ln>
                        <a:solidFill>
                          <a:srgbClr val="FFFFFF"/>
                        </a:solidFill>
                        <a:effectLst/>
                        <a:latin typeface="微软雅黑" pitchFamily="34" charset="-122"/>
                        <a:ea typeface="微软雅黑" pitchFamily="34" charset="-122"/>
                        <a:cs typeface="Times New Roman"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微软雅黑" pitchFamily="34" charset="-122"/>
                          <a:ea typeface="微软雅黑" pitchFamily="34" charset="-122"/>
                          <a:cs typeface="Times New Roman" pitchFamily="18" charset="0"/>
                        </a:rPr>
                        <a:t>含      义</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654050">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微软雅黑" pitchFamily="34" charset="-122"/>
                          <a:ea typeface="微软雅黑" pitchFamily="34" charset="-122"/>
                        </a:rPr>
                        <a:t>   报道切分</a:t>
                      </a:r>
                      <a:endParaRPr kumimoji="0" lang="zh-CN" altLang="en-US" sz="1800" b="0" i="0" u="none" strike="noStrike" cap="none" normalizeH="0" baseline="0" smtClean="0">
                        <a:ln>
                          <a:noFill/>
                        </a:ln>
                        <a:solidFill>
                          <a:srgbClr val="FFFFFF"/>
                        </a:solidFill>
                        <a:effectLst/>
                        <a:latin typeface="微软雅黑" pitchFamily="34" charset="-122"/>
                        <a:ea typeface="微软雅黑" pitchFamily="34"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SST</a:t>
                      </a:r>
                    </a:p>
                    <a:p>
                      <a:pPr marL="0" marR="0" lvl="0" indent="0" algn="just" defTabSz="914400" rtl="0" eaLnBrk="1" fontAlgn="base" latinLnBrk="0" hangingPunct="1">
                        <a:lnSpc>
                          <a:spcPct val="100000"/>
                        </a:lnSpc>
                        <a:spcBef>
                          <a:spcPts val="60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(Story</a:t>
                      </a:r>
                      <a:r>
                        <a:rPr kumimoji="0" lang="en-US" altLang="zh-CN" sz="2400" b="0" i="0" u="none" strike="noStrike" cap="none" normalizeH="0" baseline="0" smtClean="0">
                          <a:ln>
                            <a:noFill/>
                          </a:ln>
                          <a:solidFill>
                            <a:schemeClr val="tx1"/>
                          </a:solidFill>
                          <a:effectLst/>
                          <a:latin typeface="Calibri" pitchFamily="34" charset="0"/>
                          <a:ea typeface="宋体" charset="-122"/>
                          <a:cs typeface="Times New Roman" pitchFamily="18" charset="0"/>
                        </a:rPr>
                        <a:t> </a:t>
                      </a: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Segmentation Task) </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rPr>
                        <a:t>将原始数据流切分成具有完整结构和统一主题的报道。</a:t>
                      </a:r>
                      <a:r>
                        <a:rPr kumimoji="0" lang="zh-CN" altLang="en-US" sz="2400" b="0" i="0" u="none" strike="noStrike" cap="none" normalizeH="0" baseline="0" smtClean="0">
                          <a:ln>
                            <a:noFill/>
                          </a:ln>
                          <a:solidFill>
                            <a:schemeClr val="tx1"/>
                          </a:solidFill>
                          <a:effectLst/>
                          <a:latin typeface="Calibri" pitchFamily="34" charset="0"/>
                          <a:ea typeface="宋体" charset="-122"/>
                        </a:rPr>
                        <a:t> </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654050">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微软雅黑" pitchFamily="34" charset="-122"/>
                          <a:ea typeface="微软雅黑" pitchFamily="34" charset="-122"/>
                        </a:rPr>
                        <a:t>首次报道检测</a:t>
                      </a:r>
                      <a:endParaRPr kumimoji="0" lang="zh-CN" altLang="en-US" sz="1800" b="0" i="0" u="none" strike="noStrike" cap="none" normalizeH="0" baseline="0" smtClean="0">
                        <a:ln>
                          <a:noFill/>
                        </a:ln>
                        <a:solidFill>
                          <a:srgbClr val="FFFFFF"/>
                        </a:solidFill>
                        <a:effectLst/>
                        <a:latin typeface="微软雅黑" pitchFamily="34" charset="-122"/>
                        <a:ea typeface="微软雅黑" pitchFamily="34"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FSD</a:t>
                      </a:r>
                    </a:p>
                    <a:p>
                      <a:pPr marL="0" marR="0" lvl="0" indent="0" algn="just" defTabSz="914400" rtl="0" eaLnBrk="1" fontAlgn="base" latinLnBrk="0" hangingPunct="1">
                        <a:lnSpc>
                          <a:spcPct val="100000"/>
                        </a:lnSpc>
                        <a:spcBef>
                          <a:spcPts val="60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(First-Story Detection Task)</a:t>
                      </a:r>
                      <a:r>
                        <a:rPr kumimoji="0" lang="en-US" altLang="zh-CN" sz="2400" b="0" i="0" u="none" strike="noStrike" cap="none" normalizeH="0" baseline="0" smtClean="0">
                          <a:ln>
                            <a:noFill/>
                          </a:ln>
                          <a:solidFill>
                            <a:schemeClr val="tx1"/>
                          </a:solidFill>
                          <a:effectLst/>
                          <a:latin typeface="Calibri" pitchFamily="34" charset="0"/>
                          <a:ea typeface="宋体" charset="-122"/>
                          <a:cs typeface="Times New Roman" pitchFamily="18" charset="0"/>
                        </a:rPr>
                        <a:t> </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rPr>
                        <a:t>从具有时间顺序的新闻报道流中自动检测出未知话题出现的第一篇报道。 </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654050">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微软雅黑" pitchFamily="34" charset="-122"/>
                          <a:ea typeface="微软雅黑" pitchFamily="34" charset="-122"/>
                        </a:rPr>
                        <a:t>   关联检测</a:t>
                      </a:r>
                      <a:endParaRPr kumimoji="0" lang="zh-CN" altLang="en-US" sz="1800" b="0" i="0" u="none" strike="noStrike" cap="none" normalizeH="0" baseline="0" smtClean="0">
                        <a:ln>
                          <a:noFill/>
                        </a:ln>
                        <a:solidFill>
                          <a:srgbClr val="FFFFFF"/>
                        </a:solidFill>
                        <a:effectLst/>
                        <a:latin typeface="微软雅黑" pitchFamily="34" charset="-122"/>
                        <a:ea typeface="微软雅黑" pitchFamily="34"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UDT</a:t>
                      </a:r>
                    </a:p>
                    <a:p>
                      <a:pPr marL="0" marR="0" lvl="0" indent="0" algn="just" defTabSz="914400" rtl="0" eaLnBrk="1" fontAlgn="base" latinLnBrk="0" hangingPunct="1">
                        <a:lnSpc>
                          <a:spcPct val="100000"/>
                        </a:lnSpc>
                        <a:spcBef>
                          <a:spcPts val="60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(Link Detection Task) </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rPr>
                        <a:t>对给定的两篇新闻报道做出判断，即是否讨论同一个话题。 </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654050">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微软雅黑" pitchFamily="34" charset="-122"/>
                          <a:ea typeface="微软雅黑" pitchFamily="34" charset="-122"/>
                        </a:rPr>
                        <a:t>   话题检测</a:t>
                      </a:r>
                      <a:endParaRPr kumimoji="0" lang="zh-CN" altLang="en-US" sz="1800" b="0" i="0" u="none" strike="noStrike" cap="none" normalizeH="0" baseline="0" smtClean="0">
                        <a:ln>
                          <a:noFill/>
                        </a:ln>
                        <a:solidFill>
                          <a:srgbClr val="FFFFFF"/>
                        </a:solidFill>
                        <a:effectLst/>
                        <a:latin typeface="微软雅黑" pitchFamily="34" charset="-122"/>
                        <a:ea typeface="微软雅黑" pitchFamily="34"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TD</a:t>
                      </a:r>
                    </a:p>
                    <a:p>
                      <a:pPr marL="0" marR="0" lvl="0" indent="0" algn="just" defTabSz="914400" rtl="0" eaLnBrk="1" fontAlgn="base" latinLnBrk="0" hangingPunct="1">
                        <a:lnSpc>
                          <a:spcPct val="100000"/>
                        </a:lnSpc>
                        <a:spcBef>
                          <a:spcPts val="60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a:t>
                      </a:r>
                      <a:r>
                        <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Topic Detection Task)</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rPr>
                        <a:t>检测和组织系统预先未知的话题。</a:t>
                      </a:r>
                      <a:endPar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654050">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微软雅黑" pitchFamily="34" charset="-122"/>
                          <a:ea typeface="微软雅黑" pitchFamily="34" charset="-122"/>
                        </a:rPr>
                        <a:t>  话题跟踪</a:t>
                      </a:r>
                      <a:endParaRPr kumimoji="0" lang="zh-CN" altLang="en-US" sz="1800" b="0" i="0" u="none" strike="noStrike" cap="none" normalizeH="0" baseline="0" smtClean="0">
                        <a:ln>
                          <a:noFill/>
                        </a:ln>
                        <a:solidFill>
                          <a:srgbClr val="FFFFFF"/>
                        </a:solidFill>
                        <a:effectLst/>
                        <a:latin typeface="微软雅黑" pitchFamily="34" charset="-122"/>
                        <a:ea typeface="微软雅黑" pitchFamily="34"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TT</a:t>
                      </a:r>
                    </a:p>
                    <a:p>
                      <a:pPr marL="0" marR="0" lvl="0" indent="0" algn="just" defTabSz="914400" rtl="0" eaLnBrk="1" fontAlgn="base" latinLnBrk="0" hangingPunct="1">
                        <a:lnSpc>
                          <a:spcPct val="100000"/>
                        </a:lnSpc>
                        <a:spcBef>
                          <a:spcPts val="60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(Topic Tracking) </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DEEF"/>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rPr>
                        <a:t>监测新闻信息流，找到与某已知话题有关的后续报道。 </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DEEF"/>
                    </a:solidFill>
                  </a:tcPr>
                </a:tc>
              </a:tr>
            </a:tbl>
          </a:graphicData>
        </a:graphic>
      </p:graphicFrame>
      <p:graphicFrame>
        <p:nvGraphicFramePr>
          <p:cNvPr id="57643" name="Group 299"/>
          <p:cNvGraphicFramePr>
            <a:graphicFrameLocks noGrp="1"/>
          </p:cNvGraphicFramePr>
          <p:nvPr/>
        </p:nvGraphicFramePr>
        <p:xfrm>
          <a:off x="5102225" y="5299075"/>
          <a:ext cx="208280" cy="420624"/>
        </p:xfrm>
        <a:graphic>
          <a:graphicData uri="http://schemas.openxmlformats.org/drawingml/2006/table">
            <a:tbl>
              <a:tblPr/>
              <a:tblGrid>
                <a:gridCol w="208280"/>
              </a:tblGrid>
              <a:tr h="417513">
                <a:tc>
                  <a:txBody>
                    <a:bodyPr/>
                    <a:lstStyle/>
                    <a:p>
                      <a:pPr marL="0" marR="0" lvl="0" indent="0" algn="l" defTabSz="914400" rtl="0" eaLnBrk="0" fontAlgn="base" latinLnBrk="0" hangingPunct="0">
                        <a:lnSpc>
                          <a:spcPct val="90000"/>
                        </a:lnSpc>
                        <a:spcBef>
                          <a:spcPts val="1000"/>
                        </a:spcBef>
                        <a:spcAft>
                          <a:spcPct val="0"/>
                        </a:spcAft>
                        <a:buClrTx/>
                        <a:buSzTx/>
                        <a:buFont typeface="Arial" charset="0"/>
                        <a:buNone/>
                        <a:tabLst/>
                      </a:pPr>
                      <a:endParaRPr kumimoji="0" lang="zh-CN" altLang="en-US" sz="2400" b="0" i="0" u="none" strike="noStrike" cap="none" normalizeH="0" baseline="0" smtClean="0">
                        <a:ln>
                          <a:noFill/>
                        </a:ln>
                        <a:solidFill>
                          <a:schemeClr val="tx1"/>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651"/>
                                        </p:tgtEl>
                                        <p:attrNameLst>
                                          <p:attrName>style.visibility</p:attrName>
                                        </p:attrNameLst>
                                      </p:cBhvr>
                                      <p:to>
                                        <p:strVal val="visible"/>
                                      </p:to>
                                    </p:set>
                                    <p:anim calcmode="lin" valueType="num">
                                      <p:cBhvr additive="base">
                                        <p:cTn id="7" dur="500" fill="hold"/>
                                        <p:tgtEl>
                                          <p:spTgt spid="57651"/>
                                        </p:tgtEl>
                                        <p:attrNameLst>
                                          <p:attrName>ppt_x</p:attrName>
                                        </p:attrNameLst>
                                      </p:cBhvr>
                                      <p:tavLst>
                                        <p:tav tm="0">
                                          <p:val>
                                            <p:strVal val="#ppt_x"/>
                                          </p:val>
                                        </p:tav>
                                        <p:tav tm="100000">
                                          <p:val>
                                            <p:strVal val="#ppt_x"/>
                                          </p:val>
                                        </p:tav>
                                      </p:tavLst>
                                    </p:anim>
                                    <p:anim calcmode="lin" valueType="num">
                                      <p:cBhvr additive="base">
                                        <p:cTn id="8" dur="500" fill="hold"/>
                                        <p:tgtEl>
                                          <p:spTgt spid="5765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7643"/>
                                        </p:tgtEl>
                                        <p:attrNameLst>
                                          <p:attrName>style.visibility</p:attrName>
                                        </p:attrNameLst>
                                      </p:cBhvr>
                                      <p:to>
                                        <p:strVal val="visible"/>
                                      </p:to>
                                    </p:set>
                                    <p:anim calcmode="lin" valueType="num">
                                      <p:cBhvr additive="base">
                                        <p:cTn id="11" dur="500" fill="hold"/>
                                        <p:tgtEl>
                                          <p:spTgt spid="57643"/>
                                        </p:tgtEl>
                                        <p:attrNameLst>
                                          <p:attrName>ppt_x</p:attrName>
                                        </p:attrNameLst>
                                      </p:cBhvr>
                                      <p:tavLst>
                                        <p:tav tm="0">
                                          <p:val>
                                            <p:strVal val="#ppt_x"/>
                                          </p:val>
                                        </p:tav>
                                        <p:tav tm="100000">
                                          <p:val>
                                            <p:strVal val="#ppt_x"/>
                                          </p:val>
                                        </p:tav>
                                      </p:tavLst>
                                    </p:anim>
                                    <p:anim calcmode="lin" valueType="num">
                                      <p:cBhvr additive="base">
                                        <p:cTn id="12" dur="500" fill="hold"/>
                                        <p:tgtEl>
                                          <p:spTgt spid="576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6" name="副标题 4"/>
          <p:cNvSpPr txBox="1">
            <a:spLocks/>
          </p:cNvSpPr>
          <p:nvPr/>
        </p:nvSpPr>
        <p:spPr bwMode="auto">
          <a:xfrm>
            <a:off x="10001250" y="6429375"/>
            <a:ext cx="1879600" cy="266700"/>
          </a:xfrm>
          <a:prstGeom prst="rect">
            <a:avLst/>
          </a:prstGeom>
          <a:noFill/>
          <a:ln w="9525">
            <a:noFill/>
            <a:miter lim="800000"/>
            <a:headEnd/>
            <a:tailEnd/>
          </a:ln>
        </p:spPr>
        <p:txBody>
          <a:bodyPr/>
          <a:lstStyle/>
          <a:p>
            <a:pPr algn="ctr" fontAlgn="auto">
              <a:spcBef>
                <a:spcPct val="20000"/>
              </a:spcBef>
              <a:spcAft>
                <a:spcPts val="0"/>
              </a:spcAft>
              <a:buFont typeface="Arial" charset="0"/>
              <a:buNone/>
              <a:defRPr/>
            </a:pPr>
            <a:r>
              <a:rPr lang="en-US" altLang="zh-CN" sz="1100" dirty="0" err="1">
                <a:solidFill>
                  <a:schemeClr val="tx1">
                    <a:tint val="75000"/>
                  </a:schemeClr>
                </a:solidFill>
                <a:latin typeface="+mn-lt"/>
                <a:ea typeface="+mn-ea"/>
              </a:rPr>
              <a:t>Jasmine.More</a:t>
            </a:r>
            <a:endParaRPr lang="zh-CN" altLang="en-US" sz="1100" dirty="0">
              <a:solidFill>
                <a:schemeClr val="tx1">
                  <a:tint val="75000"/>
                </a:schemeClr>
              </a:solidFill>
              <a:latin typeface="+mn-lt"/>
              <a:ea typeface="+mn-ea"/>
            </a:endParaRPr>
          </a:p>
        </p:txBody>
      </p:sp>
      <p:sp>
        <p:nvSpPr>
          <p:cNvPr id="4" name="副标题 4"/>
          <p:cNvSpPr txBox="1">
            <a:spLocks/>
          </p:cNvSpPr>
          <p:nvPr/>
        </p:nvSpPr>
        <p:spPr bwMode="auto">
          <a:xfrm>
            <a:off x="1017588" y="1911350"/>
            <a:ext cx="10855325" cy="1143000"/>
          </a:xfrm>
          <a:prstGeom prst="rect">
            <a:avLst/>
          </a:prstGeom>
          <a:noFill/>
          <a:ln w="9525">
            <a:noFill/>
            <a:miter lim="800000"/>
            <a:headEnd/>
            <a:tailEnd/>
          </a:ln>
        </p:spPr>
        <p:txBody>
          <a:bodyPr/>
          <a:lstStyle/>
          <a:p>
            <a:pPr>
              <a:defRPr/>
            </a:pPr>
            <a:r>
              <a:rPr lang="en-US" altLang="zh-CN" sz="6000">
                <a:solidFill>
                  <a:srgbClr val="A5A5A5"/>
                </a:solidFill>
                <a:effectLst>
                  <a:outerShdw blurRad="38100" dist="38100" dir="2700000" algn="tl">
                    <a:srgbClr val="C0C0C0"/>
                  </a:outerShdw>
                </a:effectLst>
                <a:latin typeface="微软雅黑" pitchFamily="34" charset="-122"/>
                <a:ea typeface="微软雅黑" pitchFamily="34" charset="-122"/>
              </a:rPr>
              <a:t>5.3  </a:t>
            </a:r>
            <a:r>
              <a:rPr lang="zh-CN" altLang="en-US" sz="6000">
                <a:solidFill>
                  <a:srgbClr val="A5A5A5"/>
                </a:solidFill>
                <a:effectLst>
                  <a:outerShdw blurRad="38100" dist="38100" dir="2700000" algn="tl">
                    <a:srgbClr val="C0C0C0"/>
                  </a:outerShdw>
                </a:effectLst>
                <a:latin typeface="微软雅黑" pitchFamily="34" charset="-122"/>
                <a:ea typeface="微软雅黑" pitchFamily="34" charset="-122"/>
              </a:rPr>
              <a:t>话题检测与跟踪研究体系</a:t>
            </a:r>
            <a:r>
              <a:rPr lang="zh-CN" altLang="en-US"/>
              <a:t> </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5" name="文本框 70"/>
          <p:cNvSpPr txBox="1">
            <a:spLocks noChangeArrowheads="1"/>
          </p:cNvSpPr>
          <p:nvPr/>
        </p:nvSpPr>
        <p:spPr bwMode="auto">
          <a:xfrm>
            <a:off x="690563" y="1482725"/>
            <a:ext cx="4654550" cy="579438"/>
          </a:xfrm>
          <a:prstGeom prst="rect">
            <a:avLst/>
          </a:prstGeom>
          <a:noFill/>
          <a:ln w="9525">
            <a:noFill/>
            <a:miter lim="800000"/>
            <a:headEnd/>
            <a:tailEnd/>
          </a:ln>
        </p:spPr>
        <p:txBody>
          <a:bodyPr wrap="none">
            <a:spAutoFit/>
          </a:bodyPr>
          <a:lstStyle/>
          <a:p>
            <a:r>
              <a:rPr lang="zh-CN" altLang="en-US" sz="3200">
                <a:solidFill>
                  <a:srgbClr val="F784A5"/>
                </a:solidFill>
                <a:latin typeface="华康俪金黑W8(P)"/>
                <a:ea typeface="华康俪金黑W8(P)"/>
                <a:cs typeface="华康俪金黑W8(P)"/>
              </a:rPr>
              <a:t>话题检测与跟踪研究体系</a:t>
            </a:r>
          </a:p>
        </p:txBody>
      </p:sp>
      <p:grpSp>
        <p:nvGrpSpPr>
          <p:cNvPr id="24676" name="组合 84"/>
          <p:cNvGrpSpPr>
            <a:grpSpLocks/>
          </p:cNvGrpSpPr>
          <p:nvPr/>
        </p:nvGrpSpPr>
        <p:grpSpPr bwMode="auto">
          <a:xfrm>
            <a:off x="609600" y="261938"/>
            <a:ext cx="1214438" cy="758825"/>
            <a:chOff x="1922078" y="0"/>
            <a:chExt cx="8347844" cy="3447438"/>
          </a:xfrm>
        </p:grpSpPr>
        <p:grpSp>
          <p:nvGrpSpPr>
            <p:cNvPr id="24696" name="组合 85"/>
            <p:cNvGrpSpPr>
              <a:grpSpLocks/>
            </p:cNvGrpSpPr>
            <p:nvPr/>
          </p:nvGrpSpPr>
          <p:grpSpPr bwMode="auto">
            <a:xfrm rot="-602899">
              <a:off x="5080902" y="0"/>
              <a:ext cx="659781" cy="793569"/>
              <a:chOff x="9397113" y="1572484"/>
              <a:chExt cx="739439" cy="900000"/>
            </a:xfrm>
          </p:grpSpPr>
          <p:pic>
            <p:nvPicPr>
              <p:cNvPr id="24754" name="图片 143"/>
              <p:cNvPicPr>
                <a:picLocks noChangeAspect="1"/>
              </p:cNvPicPr>
              <p:nvPr/>
            </p:nvPicPr>
            <p:blipFill>
              <a:blip r:embed="rId3"/>
              <a:srcRect l="7620" t="-1408" r="6212" b="16890"/>
              <a:stretch>
                <a:fillRect/>
              </a:stretch>
            </p:blipFill>
            <p:spPr bwMode="auto">
              <a:xfrm>
                <a:off x="9402521" y="1678027"/>
                <a:ext cx="734031" cy="720000"/>
              </a:xfrm>
              <a:prstGeom prst="rect">
                <a:avLst/>
              </a:prstGeom>
              <a:noFill/>
              <a:ln w="9525">
                <a:noFill/>
                <a:miter lim="800000"/>
                <a:headEnd/>
                <a:tailEnd/>
              </a:ln>
            </p:spPr>
          </p:pic>
          <p:sp>
            <p:nvSpPr>
              <p:cNvPr id="145" name="椭圆 144"/>
              <p:cNvSpPr/>
              <p:nvPr/>
            </p:nvSpPr>
            <p:spPr>
              <a:xfrm>
                <a:off x="9391557" y="1570764"/>
                <a:ext cx="721551" cy="89974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4697" name="组合 86"/>
            <p:cNvGrpSpPr>
              <a:grpSpLocks/>
            </p:cNvGrpSpPr>
            <p:nvPr/>
          </p:nvGrpSpPr>
          <p:grpSpPr bwMode="auto">
            <a:xfrm rot="2455872">
              <a:off x="9009447" y="1071465"/>
              <a:ext cx="659781" cy="793569"/>
              <a:chOff x="8752405" y="680495"/>
              <a:chExt cx="739439" cy="900000"/>
            </a:xfrm>
          </p:grpSpPr>
          <p:pic>
            <p:nvPicPr>
              <p:cNvPr id="24752" name="图片 141"/>
              <p:cNvPicPr>
                <a:picLocks noChangeAspect="1"/>
              </p:cNvPicPr>
              <p:nvPr/>
            </p:nvPicPr>
            <p:blipFill>
              <a:blip r:embed="rId4"/>
              <a:srcRect l="16849" r="13873" b="27650"/>
              <a:stretch>
                <a:fillRect/>
              </a:stretch>
            </p:blipFill>
            <p:spPr bwMode="auto">
              <a:xfrm>
                <a:off x="8771844" y="740799"/>
                <a:ext cx="720000" cy="751928"/>
              </a:xfrm>
              <a:prstGeom prst="rect">
                <a:avLst/>
              </a:prstGeom>
              <a:noFill/>
              <a:ln w="9525">
                <a:noFill/>
                <a:miter lim="800000"/>
                <a:headEnd/>
                <a:tailEnd/>
              </a:ln>
            </p:spPr>
          </p:pic>
          <p:sp>
            <p:nvSpPr>
              <p:cNvPr id="143" name="椭圆 142"/>
              <p:cNvSpPr/>
              <p:nvPr/>
            </p:nvSpPr>
            <p:spPr>
              <a:xfrm>
                <a:off x="8706709" y="688128"/>
                <a:ext cx="746018" cy="89974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4698" name="组合 87"/>
            <p:cNvGrpSpPr>
              <a:grpSpLocks/>
            </p:cNvGrpSpPr>
            <p:nvPr/>
          </p:nvGrpSpPr>
          <p:grpSpPr bwMode="auto">
            <a:xfrm rot="-1060627">
              <a:off x="4239050" y="1051458"/>
              <a:ext cx="642436" cy="793569"/>
              <a:chOff x="7798300" y="2128176"/>
              <a:chExt cx="720000" cy="900000"/>
            </a:xfrm>
          </p:grpSpPr>
          <p:pic>
            <p:nvPicPr>
              <p:cNvPr id="24750" name="图片 139"/>
              <p:cNvPicPr>
                <a:picLocks noChangeAspect="1"/>
              </p:cNvPicPr>
              <p:nvPr/>
            </p:nvPicPr>
            <p:blipFill>
              <a:blip r:embed="rId5"/>
              <a:srcRect l="17059" t="11812" r="20535" b="18535"/>
              <a:stretch>
                <a:fillRect/>
              </a:stretch>
            </p:blipFill>
            <p:spPr bwMode="auto">
              <a:xfrm>
                <a:off x="7835765" y="2190111"/>
                <a:ext cx="645071" cy="720000"/>
              </a:xfrm>
              <a:prstGeom prst="rect">
                <a:avLst/>
              </a:prstGeom>
              <a:noFill/>
              <a:ln w="9525">
                <a:noFill/>
                <a:miter lim="800000"/>
                <a:headEnd/>
                <a:tailEnd/>
              </a:ln>
            </p:spPr>
          </p:pic>
          <p:sp>
            <p:nvSpPr>
              <p:cNvPr id="141" name="椭圆 140"/>
              <p:cNvSpPr/>
              <p:nvPr/>
            </p:nvSpPr>
            <p:spPr>
              <a:xfrm>
                <a:off x="7793712" y="2129174"/>
                <a:ext cx="721556" cy="89974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4699" name="组合 88"/>
            <p:cNvGrpSpPr>
              <a:grpSpLocks/>
            </p:cNvGrpSpPr>
            <p:nvPr/>
          </p:nvGrpSpPr>
          <p:grpSpPr bwMode="auto">
            <a:xfrm rot="622440">
              <a:off x="6257266" y="1278812"/>
              <a:ext cx="643355" cy="793569"/>
              <a:chOff x="5457544" y="2382484"/>
              <a:chExt cx="721030" cy="900000"/>
            </a:xfrm>
          </p:grpSpPr>
          <p:pic>
            <p:nvPicPr>
              <p:cNvPr id="24748" name="图片 137"/>
              <p:cNvPicPr>
                <a:picLocks noChangeAspect="1"/>
              </p:cNvPicPr>
              <p:nvPr/>
            </p:nvPicPr>
            <p:blipFill>
              <a:blip r:embed="rId6"/>
              <a:srcRect/>
              <a:stretch>
                <a:fillRect/>
              </a:stretch>
            </p:blipFill>
            <p:spPr bwMode="auto">
              <a:xfrm>
                <a:off x="5458574" y="2472484"/>
                <a:ext cx="720000" cy="720000"/>
              </a:xfrm>
              <a:prstGeom prst="rect">
                <a:avLst/>
              </a:prstGeom>
              <a:noFill/>
              <a:ln w="9525">
                <a:noFill/>
                <a:miter lim="800000"/>
                <a:headEnd/>
                <a:tailEnd/>
              </a:ln>
            </p:spPr>
          </p:pic>
          <p:sp>
            <p:nvSpPr>
              <p:cNvPr id="139" name="椭圆 138"/>
              <p:cNvSpPr/>
              <p:nvPr/>
            </p:nvSpPr>
            <p:spPr>
              <a:xfrm>
                <a:off x="5453468" y="2380351"/>
                <a:ext cx="721546" cy="89974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4700" name="组合 89"/>
            <p:cNvGrpSpPr>
              <a:grpSpLocks/>
            </p:cNvGrpSpPr>
            <p:nvPr/>
          </p:nvGrpSpPr>
          <p:grpSpPr bwMode="auto">
            <a:xfrm rot="713899">
              <a:off x="6982111" y="246490"/>
              <a:ext cx="642436" cy="811512"/>
              <a:chOff x="2594245" y="3143107"/>
              <a:chExt cx="720000" cy="920349"/>
            </a:xfrm>
          </p:grpSpPr>
          <p:pic>
            <p:nvPicPr>
              <p:cNvPr id="24746" name="图片 135"/>
              <p:cNvPicPr>
                <a:picLocks noChangeAspect="1"/>
              </p:cNvPicPr>
              <p:nvPr/>
            </p:nvPicPr>
            <p:blipFill>
              <a:blip r:embed="rId7"/>
              <a:srcRect l="17104" r="18739" b="27940"/>
              <a:stretch>
                <a:fillRect/>
              </a:stretch>
            </p:blipFill>
            <p:spPr bwMode="auto">
              <a:xfrm>
                <a:off x="2624542" y="3143107"/>
                <a:ext cx="641048" cy="720000"/>
              </a:xfrm>
              <a:prstGeom prst="rect">
                <a:avLst/>
              </a:prstGeom>
              <a:noFill/>
              <a:ln w="9525">
                <a:noFill/>
                <a:miter lim="800000"/>
                <a:headEnd/>
                <a:tailEnd/>
              </a:ln>
            </p:spPr>
          </p:pic>
          <p:sp>
            <p:nvSpPr>
              <p:cNvPr id="137" name="椭圆 136"/>
              <p:cNvSpPr/>
              <p:nvPr/>
            </p:nvSpPr>
            <p:spPr>
              <a:xfrm>
                <a:off x="2578403" y="3126896"/>
                <a:ext cx="721548" cy="90792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4701" name="组合 90"/>
            <p:cNvGrpSpPr>
              <a:grpSpLocks/>
            </p:cNvGrpSpPr>
            <p:nvPr/>
          </p:nvGrpSpPr>
          <p:grpSpPr bwMode="auto">
            <a:xfrm rot="-1248669">
              <a:off x="2986611" y="357756"/>
              <a:ext cx="642436" cy="793569"/>
              <a:chOff x="3277182" y="773323"/>
              <a:chExt cx="720000" cy="900000"/>
            </a:xfrm>
          </p:grpSpPr>
          <p:sp>
            <p:nvSpPr>
              <p:cNvPr id="134" name="椭圆 133"/>
              <p:cNvSpPr/>
              <p:nvPr/>
            </p:nvSpPr>
            <p:spPr>
              <a:xfrm>
                <a:off x="3281776" y="773477"/>
                <a:ext cx="684863" cy="899742"/>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4745" name="图片 134"/>
              <p:cNvPicPr>
                <a:picLocks noChangeAspect="1"/>
              </p:cNvPicPr>
              <p:nvPr/>
            </p:nvPicPr>
            <p:blipFill>
              <a:blip r:embed="rId8"/>
              <a:srcRect/>
              <a:stretch>
                <a:fillRect/>
              </a:stretch>
            </p:blipFill>
            <p:spPr bwMode="auto">
              <a:xfrm>
                <a:off x="3277182" y="883868"/>
                <a:ext cx="720000" cy="720000"/>
              </a:xfrm>
              <a:prstGeom prst="rect">
                <a:avLst/>
              </a:prstGeom>
              <a:noFill/>
              <a:ln w="9525">
                <a:noFill/>
                <a:miter lim="800000"/>
                <a:headEnd/>
                <a:tailEnd/>
              </a:ln>
            </p:spPr>
          </p:pic>
        </p:grpSp>
        <p:grpSp>
          <p:nvGrpSpPr>
            <p:cNvPr id="24702" name="组合 91"/>
            <p:cNvGrpSpPr>
              <a:grpSpLocks/>
            </p:cNvGrpSpPr>
            <p:nvPr/>
          </p:nvGrpSpPr>
          <p:grpSpPr bwMode="auto">
            <a:xfrm rot="1912890">
              <a:off x="7930945" y="1382649"/>
              <a:ext cx="648427" cy="793569"/>
              <a:chOff x="5384758" y="1250900"/>
              <a:chExt cx="726714" cy="900000"/>
            </a:xfrm>
          </p:grpSpPr>
          <p:sp>
            <p:nvSpPr>
              <p:cNvPr id="132" name="椭圆 131"/>
              <p:cNvSpPr/>
              <p:nvPr/>
            </p:nvSpPr>
            <p:spPr>
              <a:xfrm>
                <a:off x="5384968" y="1247570"/>
                <a:ext cx="709319" cy="899742"/>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4743" name="图片 132"/>
              <p:cNvPicPr>
                <a:picLocks noChangeAspect="1"/>
              </p:cNvPicPr>
              <p:nvPr/>
            </p:nvPicPr>
            <p:blipFill>
              <a:blip r:embed="rId9"/>
              <a:srcRect/>
              <a:stretch>
                <a:fillRect/>
              </a:stretch>
            </p:blipFill>
            <p:spPr bwMode="auto">
              <a:xfrm>
                <a:off x="5391472" y="1268881"/>
                <a:ext cx="720000" cy="720000"/>
              </a:xfrm>
              <a:prstGeom prst="rect">
                <a:avLst/>
              </a:prstGeom>
              <a:noFill/>
              <a:ln w="9525">
                <a:noFill/>
                <a:miter lim="800000"/>
                <a:headEnd/>
                <a:tailEnd/>
              </a:ln>
            </p:spPr>
          </p:pic>
        </p:grpSp>
        <p:grpSp>
          <p:nvGrpSpPr>
            <p:cNvPr id="24703" name="组合 92"/>
            <p:cNvGrpSpPr>
              <a:grpSpLocks/>
            </p:cNvGrpSpPr>
            <p:nvPr/>
          </p:nvGrpSpPr>
          <p:grpSpPr bwMode="auto">
            <a:xfrm rot="1354213">
              <a:off x="7092076" y="1228721"/>
              <a:ext cx="642436" cy="793569"/>
              <a:chOff x="3639753" y="2488176"/>
              <a:chExt cx="720000" cy="900000"/>
            </a:xfrm>
          </p:grpSpPr>
          <p:sp>
            <p:nvSpPr>
              <p:cNvPr id="130" name="椭圆 129"/>
              <p:cNvSpPr/>
              <p:nvPr/>
            </p:nvSpPr>
            <p:spPr>
              <a:xfrm>
                <a:off x="3640374" y="2484529"/>
                <a:ext cx="721556" cy="899742"/>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4741" name="图片 130"/>
              <p:cNvPicPr>
                <a:picLocks noChangeAspect="1"/>
              </p:cNvPicPr>
              <p:nvPr/>
            </p:nvPicPr>
            <p:blipFill>
              <a:blip r:embed="rId10"/>
              <a:srcRect/>
              <a:stretch>
                <a:fillRect/>
              </a:stretch>
            </p:blipFill>
            <p:spPr bwMode="auto">
              <a:xfrm>
                <a:off x="3705576" y="2565261"/>
                <a:ext cx="547109" cy="720000"/>
              </a:xfrm>
              <a:prstGeom prst="rect">
                <a:avLst/>
              </a:prstGeom>
              <a:noFill/>
              <a:ln w="9525">
                <a:noFill/>
                <a:miter lim="800000"/>
                <a:headEnd/>
                <a:tailEnd/>
              </a:ln>
            </p:spPr>
          </p:pic>
        </p:grpSp>
        <p:grpSp>
          <p:nvGrpSpPr>
            <p:cNvPr id="24704" name="组合 93"/>
            <p:cNvGrpSpPr>
              <a:grpSpLocks/>
            </p:cNvGrpSpPr>
            <p:nvPr/>
          </p:nvGrpSpPr>
          <p:grpSpPr bwMode="auto">
            <a:xfrm rot="-1725354">
              <a:off x="3552291" y="1752953"/>
              <a:ext cx="647730" cy="793569"/>
              <a:chOff x="4707387" y="271511"/>
              <a:chExt cx="725933" cy="900000"/>
            </a:xfrm>
          </p:grpSpPr>
          <p:sp>
            <p:nvSpPr>
              <p:cNvPr id="128" name="椭圆 127"/>
              <p:cNvSpPr/>
              <p:nvPr/>
            </p:nvSpPr>
            <p:spPr>
              <a:xfrm>
                <a:off x="4703096" y="270859"/>
                <a:ext cx="733783" cy="899742"/>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4739" name="图片 128"/>
              <p:cNvPicPr>
                <a:picLocks noChangeAspect="1"/>
              </p:cNvPicPr>
              <p:nvPr/>
            </p:nvPicPr>
            <p:blipFill>
              <a:blip r:embed="rId11"/>
              <a:srcRect/>
              <a:stretch>
                <a:fillRect/>
              </a:stretch>
            </p:blipFill>
            <p:spPr bwMode="auto">
              <a:xfrm>
                <a:off x="4707387" y="347898"/>
                <a:ext cx="720000" cy="720000"/>
              </a:xfrm>
              <a:prstGeom prst="rect">
                <a:avLst/>
              </a:prstGeom>
              <a:noFill/>
              <a:ln w="9525">
                <a:noFill/>
                <a:miter lim="800000"/>
                <a:headEnd/>
                <a:tailEnd/>
              </a:ln>
            </p:spPr>
          </p:pic>
        </p:grpSp>
        <p:grpSp>
          <p:nvGrpSpPr>
            <p:cNvPr id="24705" name="组合 94"/>
            <p:cNvGrpSpPr>
              <a:grpSpLocks/>
            </p:cNvGrpSpPr>
            <p:nvPr/>
          </p:nvGrpSpPr>
          <p:grpSpPr bwMode="auto">
            <a:xfrm>
              <a:off x="5902457" y="519563"/>
              <a:ext cx="647456" cy="793569"/>
              <a:chOff x="4355614" y="1671769"/>
              <a:chExt cx="725626" cy="900000"/>
            </a:xfrm>
          </p:grpSpPr>
          <p:sp>
            <p:nvSpPr>
              <p:cNvPr id="126" name="椭圆 125"/>
              <p:cNvSpPr/>
              <p:nvPr/>
            </p:nvSpPr>
            <p:spPr>
              <a:xfrm>
                <a:off x="4358503" y="1671450"/>
                <a:ext cx="721551" cy="899742"/>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4737" name="图片 126"/>
              <p:cNvPicPr>
                <a:picLocks noChangeAspect="1"/>
              </p:cNvPicPr>
              <p:nvPr/>
            </p:nvPicPr>
            <p:blipFill>
              <a:blip r:embed="rId12"/>
              <a:srcRect/>
              <a:stretch>
                <a:fillRect/>
              </a:stretch>
            </p:blipFill>
            <p:spPr bwMode="auto">
              <a:xfrm>
                <a:off x="4361240" y="1732379"/>
                <a:ext cx="720000" cy="720000"/>
              </a:xfrm>
              <a:prstGeom prst="rect">
                <a:avLst/>
              </a:prstGeom>
              <a:noFill/>
              <a:ln w="9525">
                <a:noFill/>
                <a:miter lim="800000"/>
                <a:headEnd/>
                <a:tailEnd/>
              </a:ln>
            </p:spPr>
          </p:pic>
        </p:grpSp>
        <p:grpSp>
          <p:nvGrpSpPr>
            <p:cNvPr id="24706" name="组合 95"/>
            <p:cNvGrpSpPr>
              <a:grpSpLocks/>
            </p:cNvGrpSpPr>
            <p:nvPr/>
          </p:nvGrpSpPr>
          <p:grpSpPr bwMode="auto">
            <a:xfrm rot="3261331">
              <a:off x="8178834" y="2216888"/>
              <a:ext cx="645495" cy="803045"/>
              <a:chOff x="6534782" y="2204846"/>
              <a:chExt cx="732066" cy="900000"/>
            </a:xfrm>
          </p:grpSpPr>
          <p:sp>
            <p:nvSpPr>
              <p:cNvPr id="124" name="椭圆 123"/>
              <p:cNvSpPr/>
              <p:nvPr/>
            </p:nvSpPr>
            <p:spPr>
              <a:xfrm>
                <a:off x="6531023" y="2184527"/>
                <a:ext cx="727970" cy="941693"/>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4735" name="图片 124"/>
              <p:cNvPicPr>
                <a:picLocks noChangeAspect="1"/>
              </p:cNvPicPr>
              <p:nvPr/>
            </p:nvPicPr>
            <p:blipFill>
              <a:blip r:embed="rId13"/>
              <a:srcRect/>
              <a:stretch>
                <a:fillRect/>
              </a:stretch>
            </p:blipFill>
            <p:spPr bwMode="auto">
              <a:xfrm>
                <a:off x="6546848" y="2294846"/>
                <a:ext cx="720000" cy="720000"/>
              </a:xfrm>
              <a:prstGeom prst="rect">
                <a:avLst/>
              </a:prstGeom>
              <a:noFill/>
              <a:ln w="9525">
                <a:noFill/>
                <a:miter lim="800000"/>
                <a:headEnd/>
                <a:tailEnd/>
              </a:ln>
            </p:spPr>
          </p:pic>
        </p:grpSp>
        <p:grpSp>
          <p:nvGrpSpPr>
            <p:cNvPr id="24707" name="组合 96"/>
            <p:cNvGrpSpPr>
              <a:grpSpLocks/>
            </p:cNvGrpSpPr>
            <p:nvPr/>
          </p:nvGrpSpPr>
          <p:grpSpPr bwMode="auto">
            <a:xfrm rot="1881527">
              <a:off x="8180043" y="493339"/>
              <a:ext cx="646830" cy="793569"/>
              <a:chOff x="5993772" y="258109"/>
              <a:chExt cx="724925" cy="900000"/>
            </a:xfrm>
          </p:grpSpPr>
          <p:sp>
            <p:nvSpPr>
              <p:cNvPr id="122" name="椭圆 121"/>
              <p:cNvSpPr/>
              <p:nvPr/>
            </p:nvSpPr>
            <p:spPr>
              <a:xfrm>
                <a:off x="5938678" y="248240"/>
                <a:ext cx="770477" cy="899742"/>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4733" name="图片 122"/>
              <p:cNvPicPr>
                <a:picLocks noChangeAspect="1"/>
              </p:cNvPicPr>
              <p:nvPr/>
            </p:nvPicPr>
            <p:blipFill>
              <a:blip r:embed="rId14"/>
              <a:srcRect/>
              <a:stretch>
                <a:fillRect/>
              </a:stretch>
            </p:blipFill>
            <p:spPr bwMode="auto">
              <a:xfrm>
                <a:off x="5998697" y="334099"/>
                <a:ext cx="720000" cy="720000"/>
              </a:xfrm>
              <a:prstGeom prst="rect">
                <a:avLst/>
              </a:prstGeom>
              <a:noFill/>
              <a:ln w="9525">
                <a:noFill/>
                <a:miter lim="800000"/>
                <a:headEnd/>
                <a:tailEnd/>
              </a:ln>
            </p:spPr>
          </p:pic>
        </p:grpSp>
        <p:grpSp>
          <p:nvGrpSpPr>
            <p:cNvPr id="24708" name="组合 97"/>
            <p:cNvGrpSpPr>
              <a:grpSpLocks/>
            </p:cNvGrpSpPr>
            <p:nvPr/>
          </p:nvGrpSpPr>
          <p:grpSpPr bwMode="auto">
            <a:xfrm rot="3066563">
              <a:off x="9550518" y="2274810"/>
              <a:ext cx="635764" cy="803045"/>
              <a:chOff x="8806213" y="2910111"/>
              <a:chExt cx="721030" cy="900000"/>
            </a:xfrm>
          </p:grpSpPr>
          <p:sp>
            <p:nvSpPr>
              <p:cNvPr id="120" name="椭圆 119"/>
              <p:cNvSpPr/>
              <p:nvPr/>
            </p:nvSpPr>
            <p:spPr>
              <a:xfrm>
                <a:off x="8805248" y="2908908"/>
                <a:ext cx="719793" cy="905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4731" name="图片 120"/>
              <p:cNvPicPr>
                <a:picLocks noChangeAspect="1"/>
              </p:cNvPicPr>
              <p:nvPr/>
            </p:nvPicPr>
            <p:blipFill>
              <a:blip r:embed="rId15"/>
              <a:srcRect/>
              <a:stretch>
                <a:fillRect/>
              </a:stretch>
            </p:blipFill>
            <p:spPr bwMode="auto">
              <a:xfrm>
                <a:off x="8806213" y="3000111"/>
                <a:ext cx="720000" cy="720000"/>
              </a:xfrm>
              <a:prstGeom prst="rect">
                <a:avLst/>
              </a:prstGeom>
              <a:noFill/>
              <a:ln w="9525">
                <a:noFill/>
                <a:miter lim="800000"/>
                <a:headEnd/>
                <a:tailEnd/>
              </a:ln>
            </p:spPr>
          </p:pic>
        </p:grpSp>
        <p:grpSp>
          <p:nvGrpSpPr>
            <p:cNvPr id="24709" name="组合 98"/>
            <p:cNvGrpSpPr>
              <a:grpSpLocks/>
            </p:cNvGrpSpPr>
            <p:nvPr/>
          </p:nvGrpSpPr>
          <p:grpSpPr bwMode="auto">
            <a:xfrm rot="-750482">
              <a:off x="5023848" y="1251597"/>
              <a:ext cx="644890" cy="793569"/>
              <a:chOff x="7330781" y="818297"/>
              <a:chExt cx="722751" cy="900000"/>
            </a:xfrm>
          </p:grpSpPr>
          <p:sp>
            <p:nvSpPr>
              <p:cNvPr id="118" name="椭圆 117"/>
              <p:cNvSpPr/>
              <p:nvPr/>
            </p:nvSpPr>
            <p:spPr>
              <a:xfrm>
                <a:off x="7326658" y="821462"/>
                <a:ext cx="721557" cy="899742"/>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4729" name="图片 118"/>
              <p:cNvPicPr>
                <a:picLocks noChangeAspect="1"/>
              </p:cNvPicPr>
              <p:nvPr/>
            </p:nvPicPr>
            <p:blipFill>
              <a:blip r:embed="rId16"/>
              <a:srcRect/>
              <a:stretch>
                <a:fillRect/>
              </a:stretch>
            </p:blipFill>
            <p:spPr bwMode="auto">
              <a:xfrm>
                <a:off x="7333532" y="908881"/>
                <a:ext cx="720000" cy="720000"/>
              </a:xfrm>
              <a:prstGeom prst="rect">
                <a:avLst/>
              </a:prstGeom>
              <a:noFill/>
              <a:ln w="9525">
                <a:noFill/>
                <a:miter lim="800000"/>
                <a:headEnd/>
                <a:tailEnd/>
              </a:ln>
            </p:spPr>
          </p:pic>
        </p:grpSp>
        <p:grpSp>
          <p:nvGrpSpPr>
            <p:cNvPr id="24710" name="组合 99"/>
            <p:cNvGrpSpPr>
              <a:grpSpLocks/>
            </p:cNvGrpSpPr>
            <p:nvPr/>
          </p:nvGrpSpPr>
          <p:grpSpPr bwMode="auto">
            <a:xfrm rot="-1843806">
              <a:off x="1922078" y="1474933"/>
              <a:ext cx="653202" cy="793569"/>
              <a:chOff x="2213446" y="1768419"/>
              <a:chExt cx="732066" cy="900000"/>
            </a:xfrm>
          </p:grpSpPr>
          <p:pic>
            <p:nvPicPr>
              <p:cNvPr id="24726" name="图片 115"/>
              <p:cNvPicPr>
                <a:picLocks noChangeAspect="1"/>
              </p:cNvPicPr>
              <p:nvPr/>
            </p:nvPicPr>
            <p:blipFill>
              <a:blip r:embed="rId17"/>
              <a:srcRect/>
              <a:stretch>
                <a:fillRect/>
              </a:stretch>
            </p:blipFill>
            <p:spPr bwMode="auto">
              <a:xfrm>
                <a:off x="2213446" y="1851769"/>
                <a:ext cx="720000" cy="720000"/>
              </a:xfrm>
              <a:prstGeom prst="rect">
                <a:avLst/>
              </a:prstGeom>
              <a:noFill/>
              <a:ln w="9525">
                <a:noFill/>
                <a:miter lim="800000"/>
                <a:headEnd/>
                <a:tailEnd/>
              </a:ln>
            </p:spPr>
          </p:pic>
          <p:sp>
            <p:nvSpPr>
              <p:cNvPr id="117" name="椭圆 116"/>
              <p:cNvSpPr/>
              <p:nvPr/>
            </p:nvSpPr>
            <p:spPr>
              <a:xfrm>
                <a:off x="2195556" y="1756819"/>
                <a:ext cx="733784" cy="899742"/>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cxnSp>
          <p:nvCxnSpPr>
            <p:cNvPr id="101" name="直接连接符 100"/>
            <p:cNvCxnSpPr>
              <a:stCxn id="128" idx="4"/>
            </p:cNvCxnSpPr>
            <p:nvPr/>
          </p:nvCxnSpPr>
          <p:spPr>
            <a:xfrm>
              <a:off x="4071787" y="2495426"/>
              <a:ext cx="2029671" cy="952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780" y="2206937"/>
              <a:ext cx="3644678" cy="1240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9787" y="1125105"/>
              <a:ext cx="2651670" cy="232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2871" y="1824688"/>
              <a:ext cx="1418587" cy="162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68550" y="786129"/>
              <a:ext cx="632908" cy="26613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101458" y="1312623"/>
              <a:ext cx="120031" cy="2134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5810" y="2033844"/>
              <a:ext cx="665648" cy="1413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101458" y="2062693"/>
              <a:ext cx="403748" cy="13847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101458" y="1045769"/>
              <a:ext cx="1113045" cy="2401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101458" y="1990571"/>
              <a:ext cx="1156694" cy="1456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101458" y="1226076"/>
              <a:ext cx="2193351" cy="2221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101458" y="2113176"/>
              <a:ext cx="1942373" cy="13342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101458" y="1759780"/>
              <a:ext cx="2968121" cy="1687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101458" y="2928159"/>
              <a:ext cx="3459167" cy="519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101458" y="2848822"/>
              <a:ext cx="2073320" cy="598616"/>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638" y="1031875"/>
            <a:ext cx="1497012" cy="66675"/>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7" name="矩形 146"/>
          <p:cNvSpPr/>
          <p:nvPr/>
        </p:nvSpPr>
        <p:spPr>
          <a:xfrm flipV="1">
            <a:off x="2152650" y="1031875"/>
            <a:ext cx="1495425" cy="66675"/>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8" name="矩形 147"/>
          <p:cNvSpPr/>
          <p:nvPr/>
        </p:nvSpPr>
        <p:spPr>
          <a:xfrm flipV="1">
            <a:off x="3648075" y="1031875"/>
            <a:ext cx="1497013" cy="66675"/>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9" name="矩形 148"/>
          <p:cNvSpPr/>
          <p:nvPr/>
        </p:nvSpPr>
        <p:spPr>
          <a:xfrm flipV="1">
            <a:off x="5145088" y="1031875"/>
            <a:ext cx="1497012" cy="66675"/>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0" name="矩形 149"/>
          <p:cNvSpPr/>
          <p:nvPr/>
        </p:nvSpPr>
        <p:spPr>
          <a:xfrm flipV="1">
            <a:off x="6642100" y="1031875"/>
            <a:ext cx="1497013" cy="66675"/>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1" name="矩形 150"/>
          <p:cNvSpPr/>
          <p:nvPr/>
        </p:nvSpPr>
        <p:spPr>
          <a:xfrm flipV="1">
            <a:off x="8139113" y="1031875"/>
            <a:ext cx="1497012" cy="66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2" name="矩形 151"/>
          <p:cNvSpPr/>
          <p:nvPr/>
        </p:nvSpPr>
        <p:spPr>
          <a:xfrm flipV="1">
            <a:off x="9636125" y="1031875"/>
            <a:ext cx="1497013" cy="66675"/>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684" name="文本框 335"/>
          <p:cNvSpPr txBox="1">
            <a:spLocks noChangeArrowheads="1"/>
          </p:cNvSpPr>
          <p:nvPr/>
        </p:nvSpPr>
        <p:spPr bwMode="auto">
          <a:xfrm>
            <a:off x="2082800" y="331788"/>
            <a:ext cx="5772150" cy="701675"/>
          </a:xfrm>
          <a:prstGeom prst="rect">
            <a:avLst/>
          </a:prstGeom>
          <a:noFill/>
          <a:ln w="9525">
            <a:noFill/>
            <a:miter lim="800000"/>
            <a:headEnd/>
            <a:tailEnd/>
          </a:ln>
        </p:spPr>
        <p:txBody>
          <a:bodyPr wrap="none">
            <a:spAutoFit/>
          </a:bodyPr>
          <a:lstStyle/>
          <a:p>
            <a:r>
              <a:rPr lang="zh-CN" altLang="en-US" sz="4000">
                <a:solidFill>
                  <a:srgbClr val="31B5D6"/>
                </a:solidFill>
                <a:latin typeface="微软雅黑" pitchFamily="34" charset="-122"/>
                <a:ea typeface="微软雅黑" pitchFamily="34" charset="-122"/>
                <a:cs typeface="华康俪金黑W8(P)"/>
              </a:rPr>
              <a:t>话题检测与跟踪研究体系</a:t>
            </a:r>
          </a:p>
        </p:txBody>
      </p:sp>
      <p:grpSp>
        <p:nvGrpSpPr>
          <p:cNvPr id="24685" name="组合 153"/>
          <p:cNvGrpSpPr>
            <a:grpSpLocks/>
          </p:cNvGrpSpPr>
          <p:nvPr/>
        </p:nvGrpSpPr>
        <p:grpSpPr bwMode="auto">
          <a:xfrm>
            <a:off x="655638" y="1031875"/>
            <a:ext cx="10477500" cy="66675"/>
            <a:chOff x="655309" y="1032131"/>
            <a:chExt cx="10477147" cy="66943"/>
          </a:xfrm>
        </p:grpSpPr>
        <p:sp>
          <p:nvSpPr>
            <p:cNvPr id="155" name="矩形 154"/>
            <p:cNvSpPr/>
            <p:nvPr/>
          </p:nvSpPr>
          <p:spPr>
            <a:xfrm flipV="1">
              <a:off x="655309" y="1032131"/>
              <a:ext cx="1496962"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6" name="矩形 155"/>
            <p:cNvSpPr/>
            <p:nvPr/>
          </p:nvSpPr>
          <p:spPr>
            <a:xfrm flipV="1">
              <a:off x="2152271" y="1032131"/>
              <a:ext cx="1496963"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7" name="矩形 156"/>
            <p:cNvSpPr/>
            <p:nvPr/>
          </p:nvSpPr>
          <p:spPr>
            <a:xfrm flipV="1">
              <a:off x="3649233" y="1032131"/>
              <a:ext cx="1496962"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8" name="矩形 157"/>
            <p:cNvSpPr/>
            <p:nvPr/>
          </p:nvSpPr>
          <p:spPr>
            <a:xfrm flipV="1">
              <a:off x="5146195" y="1032131"/>
              <a:ext cx="149537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9" name="矩形 158"/>
            <p:cNvSpPr/>
            <p:nvPr/>
          </p:nvSpPr>
          <p:spPr>
            <a:xfrm flipV="1">
              <a:off x="6641569" y="1032131"/>
              <a:ext cx="1496963"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0" name="矩形 159"/>
            <p:cNvSpPr/>
            <p:nvPr/>
          </p:nvSpPr>
          <p:spPr>
            <a:xfrm flipV="1">
              <a:off x="8138532" y="1032131"/>
              <a:ext cx="1496962"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1" name="矩形 160"/>
            <p:cNvSpPr/>
            <p:nvPr/>
          </p:nvSpPr>
          <p:spPr>
            <a:xfrm flipV="1">
              <a:off x="9635493" y="1032131"/>
              <a:ext cx="1496963"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4686" name="Rectangle 2"/>
          <p:cNvSpPr>
            <a:spLocks noChangeArrowheads="1"/>
          </p:cNvSpPr>
          <p:nvPr/>
        </p:nvSpPr>
        <p:spPr bwMode="auto">
          <a:xfrm>
            <a:off x="0" y="0"/>
            <a:ext cx="12192000" cy="0"/>
          </a:xfrm>
          <a:prstGeom prst="rect">
            <a:avLst/>
          </a:prstGeom>
          <a:noFill/>
          <a:ln w="9525">
            <a:noFill/>
            <a:miter lim="800000"/>
            <a:headEnd/>
            <a:tailEnd/>
          </a:ln>
        </p:spPr>
        <p:txBody>
          <a:bodyPr wrap="none" anchor="ctr">
            <a:spAutoFit/>
          </a:bodyPr>
          <a:lstStyle/>
          <a:p>
            <a:endParaRPr lang="zh-CN" altLang="en-US">
              <a:latin typeface="Calibri" pitchFamily="34" charset="0"/>
            </a:endParaRPr>
          </a:p>
        </p:txBody>
      </p:sp>
      <p:sp>
        <p:nvSpPr>
          <p:cNvPr id="24687" name="Rectangle 7"/>
          <p:cNvSpPr>
            <a:spLocks noChangeArrowheads="1"/>
          </p:cNvSpPr>
          <p:nvPr/>
        </p:nvSpPr>
        <p:spPr bwMode="auto">
          <a:xfrm>
            <a:off x="0" y="0"/>
            <a:ext cx="12192000" cy="0"/>
          </a:xfrm>
          <a:prstGeom prst="rect">
            <a:avLst/>
          </a:prstGeom>
          <a:noFill/>
          <a:ln w="9525">
            <a:noFill/>
            <a:miter lim="800000"/>
            <a:headEnd/>
            <a:tailEnd/>
          </a:ln>
        </p:spPr>
        <p:txBody>
          <a:bodyPr wrap="none" anchor="ctr">
            <a:spAutoFit/>
          </a:bodyPr>
          <a:lstStyle/>
          <a:p>
            <a:endParaRPr lang="zh-CN" altLang="en-US">
              <a:latin typeface="Calibri" pitchFamily="34" charset="0"/>
            </a:endParaRPr>
          </a:p>
        </p:txBody>
      </p:sp>
      <p:sp>
        <p:nvSpPr>
          <p:cNvPr id="24688" name="Rectangle 99"/>
          <p:cNvSpPr>
            <a:spLocks noChangeArrowheads="1"/>
          </p:cNvSpPr>
          <p:nvPr/>
        </p:nvSpPr>
        <p:spPr bwMode="auto">
          <a:xfrm>
            <a:off x="0" y="2057400"/>
            <a:ext cx="12192000" cy="0"/>
          </a:xfrm>
          <a:prstGeom prst="rect">
            <a:avLst/>
          </a:prstGeom>
          <a:noFill/>
          <a:ln w="9525">
            <a:noFill/>
            <a:miter lim="800000"/>
            <a:headEnd/>
            <a:tailEnd/>
          </a:ln>
        </p:spPr>
        <p:txBody>
          <a:bodyPr wrap="none" anchor="ctr">
            <a:spAutoFit/>
          </a:bodyPr>
          <a:lstStyle/>
          <a:p>
            <a:endParaRPr lang="zh-CN" altLang="en-US"/>
          </a:p>
        </p:txBody>
      </p:sp>
      <p:graphicFrame>
        <p:nvGraphicFramePr>
          <p:cNvPr id="24674" name="Object 98"/>
          <p:cNvGraphicFramePr>
            <a:graphicFrameLocks/>
          </p:cNvGraphicFramePr>
          <p:nvPr/>
        </p:nvGraphicFramePr>
        <p:xfrm>
          <a:off x="1860550" y="2151063"/>
          <a:ext cx="7754938" cy="4070350"/>
        </p:xfrm>
        <a:graphic>
          <a:graphicData uri="http://schemas.openxmlformats.org/presentationml/2006/ole">
            <mc:AlternateContent xmlns:mc="http://schemas.openxmlformats.org/markup-compatibility/2006">
              <mc:Choice xmlns:v="urn:schemas-microsoft-com:vml" Requires="v">
                <p:oleObj spid="_x0000_s24675" r:id="rId18" imgW="6347476" imgH="4529520" progId="">
                  <p:embed/>
                </p:oleObj>
              </mc:Choice>
              <mc:Fallback>
                <p:oleObj r:id="rId18" imgW="6347476" imgH="4529520" progId="">
                  <p:embed/>
                  <p:pic>
                    <p:nvPicPr>
                      <p:cNvPr id="0" name="Picture 98"/>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60550" y="2151063"/>
                        <a:ext cx="7754938" cy="4070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674"/>
                                        </p:tgtEl>
                                        <p:attrNameLst>
                                          <p:attrName>style.visibility</p:attrName>
                                        </p:attrNameLst>
                                      </p:cBhvr>
                                      <p:to>
                                        <p:strVal val="visible"/>
                                      </p:to>
                                    </p:set>
                                    <p:animEffect transition="in" filter="fade">
                                      <p:cBhvr>
                                        <p:cTn id="7" dur="1000"/>
                                        <p:tgtEl>
                                          <p:spTgt spid="24674"/>
                                        </p:tgtEl>
                                      </p:cBhvr>
                                    </p:animEffect>
                                    <p:anim calcmode="lin" valueType="num">
                                      <p:cBhvr>
                                        <p:cTn id="8" dur="1000" fill="hold"/>
                                        <p:tgtEl>
                                          <p:spTgt spid="24674"/>
                                        </p:tgtEl>
                                        <p:attrNameLst>
                                          <p:attrName>ppt_x</p:attrName>
                                        </p:attrNameLst>
                                      </p:cBhvr>
                                      <p:tavLst>
                                        <p:tav tm="0">
                                          <p:val>
                                            <p:strVal val="#ppt_x"/>
                                          </p:val>
                                        </p:tav>
                                        <p:tav tm="100000">
                                          <p:val>
                                            <p:strVal val="#ppt_x"/>
                                          </p:val>
                                        </p:tav>
                                      </p:tavLst>
                                    </p:anim>
                                    <p:anim calcmode="lin" valueType="num">
                                      <p:cBhvr>
                                        <p:cTn id="9" dur="1000" fill="hold"/>
                                        <p:tgtEl>
                                          <p:spTgt spid="246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Number Placeholder 2"/>
          <p:cNvSpPr txBox="1">
            <a:spLocks noGrp="1"/>
          </p:cNvSpPr>
          <p:nvPr/>
        </p:nvSpPr>
        <p:spPr bwMode="auto">
          <a:xfrm>
            <a:off x="11155363" y="6524625"/>
            <a:ext cx="604837" cy="365125"/>
          </a:xfrm>
          <a:prstGeom prst="rect">
            <a:avLst/>
          </a:prstGeom>
          <a:noFill/>
          <a:ln w="9525">
            <a:noFill/>
            <a:miter lim="800000"/>
            <a:headEnd/>
            <a:tailEnd/>
          </a:ln>
        </p:spPr>
        <p:txBody>
          <a:bodyPr anchor="ctr"/>
          <a:lstStyle/>
          <a:p>
            <a:pPr algn="r" defTabSz="457200"/>
            <a:fld id="{D0061D7E-52BE-473B-AA57-22D682E81A5A}" type="slidenum">
              <a:rPr lang="en-US" altLang="zh-CN" sz="1200">
                <a:solidFill>
                  <a:schemeClr val="bg1"/>
                </a:solidFill>
                <a:latin typeface="Calibri" pitchFamily="34" charset="0"/>
              </a:rPr>
              <a:pPr algn="r" defTabSz="457200"/>
              <a:t>13</a:t>
            </a:fld>
            <a:endParaRPr lang="en-US" altLang="zh-CN" sz="1200">
              <a:solidFill>
                <a:schemeClr val="bg1"/>
              </a:solidFill>
              <a:latin typeface="Calibri" pitchFamily="34" charset="0"/>
            </a:endParaRPr>
          </a:p>
        </p:txBody>
      </p:sp>
      <p:sp>
        <p:nvSpPr>
          <p:cNvPr id="28674" name="Content Placeholder 4"/>
          <p:cNvSpPr>
            <a:spLocks noGrp="1"/>
          </p:cNvSpPr>
          <p:nvPr>
            <p:ph sz="half" idx="4294967295"/>
          </p:nvPr>
        </p:nvSpPr>
        <p:spPr>
          <a:xfrm>
            <a:off x="5857875" y="2293938"/>
            <a:ext cx="4691063" cy="3878262"/>
          </a:xfrm>
        </p:spPr>
        <p:txBody>
          <a:bodyPr/>
          <a:lstStyle/>
          <a:p>
            <a:pPr marL="0" indent="0" defTabSz="457200">
              <a:buFont typeface="Arial" charset="0"/>
              <a:buNone/>
            </a:pPr>
            <a:r>
              <a:rPr lang="zh-TW" altLang="en-US" sz="1400" smtClean="0">
                <a:solidFill>
                  <a:srgbClr val="7F7F7F"/>
                </a:solidFill>
                <a:latin typeface="黑体" pitchFamily="49" charset="-122"/>
                <a:ea typeface="黑体" pitchFamily="49" charset="-122"/>
              </a:rPr>
              <a:t>。</a:t>
            </a:r>
            <a:endParaRPr lang="zh-CN" altLang="en-US" sz="1400" smtClean="0">
              <a:solidFill>
                <a:srgbClr val="7F7F7F"/>
              </a:solidFill>
              <a:latin typeface="黑体" pitchFamily="49" charset="-122"/>
              <a:ea typeface="黑体" pitchFamily="49" charset="-122"/>
            </a:endParaRPr>
          </a:p>
          <a:p>
            <a:pPr marL="0" indent="0" defTabSz="457200">
              <a:buFont typeface="Arial" charset="0"/>
              <a:buNone/>
            </a:pPr>
            <a:endParaRPr lang="en-US" altLang="zh-CN" sz="1400" smtClean="0">
              <a:solidFill>
                <a:srgbClr val="7F7F7F"/>
              </a:solidFill>
              <a:latin typeface="黑体" pitchFamily="49" charset="-122"/>
              <a:ea typeface="黑体" pitchFamily="49" charset="-122"/>
            </a:endParaRPr>
          </a:p>
        </p:txBody>
      </p:sp>
      <p:grpSp>
        <p:nvGrpSpPr>
          <p:cNvPr id="28675" name="组合 8"/>
          <p:cNvGrpSpPr>
            <a:grpSpLocks/>
          </p:cNvGrpSpPr>
          <p:nvPr/>
        </p:nvGrpSpPr>
        <p:grpSpPr bwMode="auto">
          <a:xfrm>
            <a:off x="609600" y="261938"/>
            <a:ext cx="1214438" cy="758825"/>
            <a:chOff x="1922078" y="0"/>
            <a:chExt cx="8347844" cy="3447438"/>
          </a:xfrm>
        </p:grpSpPr>
        <p:grpSp>
          <p:nvGrpSpPr>
            <p:cNvPr id="28723" name="组合 9"/>
            <p:cNvGrpSpPr>
              <a:grpSpLocks/>
            </p:cNvGrpSpPr>
            <p:nvPr/>
          </p:nvGrpSpPr>
          <p:grpSpPr bwMode="auto">
            <a:xfrm rot="-602899">
              <a:off x="5080902" y="0"/>
              <a:ext cx="659781" cy="793569"/>
              <a:chOff x="9397113" y="1572484"/>
              <a:chExt cx="739439" cy="900000"/>
            </a:xfrm>
          </p:grpSpPr>
          <p:pic>
            <p:nvPicPr>
              <p:cNvPr id="28781" name="图片 67"/>
              <p:cNvPicPr>
                <a:picLocks noChangeAspect="1"/>
              </p:cNvPicPr>
              <p:nvPr/>
            </p:nvPicPr>
            <p:blipFill>
              <a:blip r:embed="rId2"/>
              <a:srcRect l="7620" t="-1408" r="6212" b="16890"/>
              <a:stretch>
                <a:fillRect/>
              </a:stretch>
            </p:blipFill>
            <p:spPr bwMode="auto">
              <a:xfrm>
                <a:off x="9402521" y="1678027"/>
                <a:ext cx="734031" cy="720000"/>
              </a:xfrm>
              <a:prstGeom prst="rect">
                <a:avLst/>
              </a:prstGeom>
              <a:noFill/>
              <a:ln w="9525">
                <a:noFill/>
                <a:miter lim="800000"/>
                <a:headEnd/>
                <a:tailEnd/>
              </a:ln>
            </p:spPr>
          </p:pic>
          <p:sp>
            <p:nvSpPr>
              <p:cNvPr id="69" name="椭圆 68"/>
              <p:cNvSpPr/>
              <p:nvPr/>
            </p:nvSpPr>
            <p:spPr>
              <a:xfrm>
                <a:off x="9391557" y="1570764"/>
                <a:ext cx="721551" cy="89974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8724" name="组合 10"/>
            <p:cNvGrpSpPr>
              <a:grpSpLocks/>
            </p:cNvGrpSpPr>
            <p:nvPr/>
          </p:nvGrpSpPr>
          <p:grpSpPr bwMode="auto">
            <a:xfrm rot="2455872">
              <a:off x="9009447" y="1071465"/>
              <a:ext cx="659781" cy="793569"/>
              <a:chOff x="8752405" y="680495"/>
              <a:chExt cx="739439" cy="900000"/>
            </a:xfrm>
          </p:grpSpPr>
          <p:pic>
            <p:nvPicPr>
              <p:cNvPr id="28779" name="图片 65"/>
              <p:cNvPicPr>
                <a:picLocks noChangeAspect="1"/>
              </p:cNvPicPr>
              <p:nvPr/>
            </p:nvPicPr>
            <p:blipFill>
              <a:blip r:embed="rId3"/>
              <a:srcRect l="16849" r="13873" b="27650"/>
              <a:stretch>
                <a:fillRect/>
              </a:stretch>
            </p:blipFill>
            <p:spPr bwMode="auto">
              <a:xfrm>
                <a:off x="8771844" y="740799"/>
                <a:ext cx="720000" cy="751928"/>
              </a:xfrm>
              <a:prstGeom prst="rect">
                <a:avLst/>
              </a:prstGeom>
              <a:noFill/>
              <a:ln w="9525">
                <a:noFill/>
                <a:miter lim="800000"/>
                <a:headEnd/>
                <a:tailEnd/>
              </a:ln>
            </p:spPr>
          </p:pic>
          <p:sp>
            <p:nvSpPr>
              <p:cNvPr id="67" name="椭圆 66"/>
              <p:cNvSpPr/>
              <p:nvPr/>
            </p:nvSpPr>
            <p:spPr>
              <a:xfrm>
                <a:off x="8706709" y="688128"/>
                <a:ext cx="746018" cy="89974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8725" name="组合 11"/>
            <p:cNvGrpSpPr>
              <a:grpSpLocks/>
            </p:cNvGrpSpPr>
            <p:nvPr/>
          </p:nvGrpSpPr>
          <p:grpSpPr bwMode="auto">
            <a:xfrm rot="-1060627">
              <a:off x="4239050" y="1051458"/>
              <a:ext cx="642436" cy="793569"/>
              <a:chOff x="7798300" y="2128176"/>
              <a:chExt cx="720000" cy="900000"/>
            </a:xfrm>
          </p:grpSpPr>
          <p:pic>
            <p:nvPicPr>
              <p:cNvPr id="28777" name="图片 63"/>
              <p:cNvPicPr>
                <a:picLocks noChangeAspect="1"/>
              </p:cNvPicPr>
              <p:nvPr/>
            </p:nvPicPr>
            <p:blipFill>
              <a:blip r:embed="rId4"/>
              <a:srcRect l="17059" t="11812" r="20535" b="18535"/>
              <a:stretch>
                <a:fillRect/>
              </a:stretch>
            </p:blipFill>
            <p:spPr bwMode="auto">
              <a:xfrm>
                <a:off x="7835765" y="2190111"/>
                <a:ext cx="645071" cy="720000"/>
              </a:xfrm>
              <a:prstGeom prst="rect">
                <a:avLst/>
              </a:prstGeom>
              <a:noFill/>
              <a:ln w="9525">
                <a:noFill/>
                <a:miter lim="800000"/>
                <a:headEnd/>
                <a:tailEnd/>
              </a:ln>
            </p:spPr>
          </p:pic>
          <p:sp>
            <p:nvSpPr>
              <p:cNvPr id="65" name="椭圆 64"/>
              <p:cNvSpPr/>
              <p:nvPr/>
            </p:nvSpPr>
            <p:spPr>
              <a:xfrm>
                <a:off x="7793712" y="2129174"/>
                <a:ext cx="721556" cy="89974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8726" name="组合 12"/>
            <p:cNvGrpSpPr>
              <a:grpSpLocks/>
            </p:cNvGrpSpPr>
            <p:nvPr/>
          </p:nvGrpSpPr>
          <p:grpSpPr bwMode="auto">
            <a:xfrm rot="622440">
              <a:off x="6257266" y="1278812"/>
              <a:ext cx="643355" cy="793569"/>
              <a:chOff x="5457544" y="2382484"/>
              <a:chExt cx="721030" cy="900000"/>
            </a:xfrm>
          </p:grpSpPr>
          <p:pic>
            <p:nvPicPr>
              <p:cNvPr id="28775" name="图片 61"/>
              <p:cNvPicPr>
                <a:picLocks noChangeAspect="1"/>
              </p:cNvPicPr>
              <p:nvPr/>
            </p:nvPicPr>
            <p:blipFill>
              <a:blip r:embed="rId5"/>
              <a:srcRect/>
              <a:stretch>
                <a:fillRect/>
              </a:stretch>
            </p:blipFill>
            <p:spPr bwMode="auto">
              <a:xfrm>
                <a:off x="5458574" y="2472484"/>
                <a:ext cx="720000" cy="720000"/>
              </a:xfrm>
              <a:prstGeom prst="rect">
                <a:avLst/>
              </a:prstGeom>
              <a:noFill/>
              <a:ln w="9525">
                <a:noFill/>
                <a:miter lim="800000"/>
                <a:headEnd/>
                <a:tailEnd/>
              </a:ln>
            </p:spPr>
          </p:pic>
          <p:sp>
            <p:nvSpPr>
              <p:cNvPr id="63" name="椭圆 62"/>
              <p:cNvSpPr/>
              <p:nvPr/>
            </p:nvSpPr>
            <p:spPr>
              <a:xfrm>
                <a:off x="5453468" y="2380351"/>
                <a:ext cx="721546" cy="89974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8727" name="组合 13"/>
            <p:cNvGrpSpPr>
              <a:grpSpLocks/>
            </p:cNvGrpSpPr>
            <p:nvPr/>
          </p:nvGrpSpPr>
          <p:grpSpPr bwMode="auto">
            <a:xfrm rot="713899">
              <a:off x="6982111" y="246490"/>
              <a:ext cx="642436" cy="811512"/>
              <a:chOff x="2594245" y="3143107"/>
              <a:chExt cx="720000" cy="920349"/>
            </a:xfrm>
          </p:grpSpPr>
          <p:pic>
            <p:nvPicPr>
              <p:cNvPr id="28773" name="图片 59"/>
              <p:cNvPicPr>
                <a:picLocks noChangeAspect="1"/>
              </p:cNvPicPr>
              <p:nvPr/>
            </p:nvPicPr>
            <p:blipFill>
              <a:blip r:embed="rId6"/>
              <a:srcRect l="17104" r="18739" b="27940"/>
              <a:stretch>
                <a:fillRect/>
              </a:stretch>
            </p:blipFill>
            <p:spPr bwMode="auto">
              <a:xfrm>
                <a:off x="2624542" y="3143107"/>
                <a:ext cx="641048" cy="720000"/>
              </a:xfrm>
              <a:prstGeom prst="rect">
                <a:avLst/>
              </a:prstGeom>
              <a:noFill/>
              <a:ln w="9525">
                <a:noFill/>
                <a:miter lim="800000"/>
                <a:headEnd/>
                <a:tailEnd/>
              </a:ln>
            </p:spPr>
          </p:pic>
          <p:sp>
            <p:nvSpPr>
              <p:cNvPr id="61" name="椭圆 60"/>
              <p:cNvSpPr/>
              <p:nvPr/>
            </p:nvSpPr>
            <p:spPr>
              <a:xfrm>
                <a:off x="2578403" y="3126896"/>
                <a:ext cx="721548" cy="90792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8728" name="组合 14"/>
            <p:cNvGrpSpPr>
              <a:grpSpLocks/>
            </p:cNvGrpSpPr>
            <p:nvPr/>
          </p:nvGrpSpPr>
          <p:grpSpPr bwMode="auto">
            <a:xfrm rot="-1248669">
              <a:off x="2986611" y="357756"/>
              <a:ext cx="642436" cy="793569"/>
              <a:chOff x="3277182" y="773323"/>
              <a:chExt cx="720000" cy="900000"/>
            </a:xfrm>
          </p:grpSpPr>
          <p:sp>
            <p:nvSpPr>
              <p:cNvPr id="58" name="椭圆 57"/>
              <p:cNvSpPr/>
              <p:nvPr/>
            </p:nvSpPr>
            <p:spPr>
              <a:xfrm>
                <a:off x="3281776" y="773477"/>
                <a:ext cx="684863" cy="899742"/>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8772" name="图片 58"/>
              <p:cNvPicPr>
                <a:picLocks noChangeAspect="1"/>
              </p:cNvPicPr>
              <p:nvPr/>
            </p:nvPicPr>
            <p:blipFill>
              <a:blip r:embed="rId7"/>
              <a:srcRect/>
              <a:stretch>
                <a:fillRect/>
              </a:stretch>
            </p:blipFill>
            <p:spPr bwMode="auto">
              <a:xfrm>
                <a:off x="3277182" y="883868"/>
                <a:ext cx="720000" cy="720000"/>
              </a:xfrm>
              <a:prstGeom prst="rect">
                <a:avLst/>
              </a:prstGeom>
              <a:noFill/>
              <a:ln w="9525">
                <a:noFill/>
                <a:miter lim="800000"/>
                <a:headEnd/>
                <a:tailEnd/>
              </a:ln>
            </p:spPr>
          </p:pic>
        </p:grpSp>
        <p:grpSp>
          <p:nvGrpSpPr>
            <p:cNvPr id="28729" name="组合 15"/>
            <p:cNvGrpSpPr>
              <a:grpSpLocks/>
            </p:cNvGrpSpPr>
            <p:nvPr/>
          </p:nvGrpSpPr>
          <p:grpSpPr bwMode="auto">
            <a:xfrm rot="1912890">
              <a:off x="7930945" y="1382649"/>
              <a:ext cx="648427" cy="793569"/>
              <a:chOff x="5384758" y="1250900"/>
              <a:chExt cx="726714" cy="900000"/>
            </a:xfrm>
          </p:grpSpPr>
          <p:sp>
            <p:nvSpPr>
              <p:cNvPr id="56" name="椭圆 55"/>
              <p:cNvSpPr/>
              <p:nvPr/>
            </p:nvSpPr>
            <p:spPr>
              <a:xfrm>
                <a:off x="5384968" y="1247570"/>
                <a:ext cx="709319" cy="899742"/>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8770" name="图片 56"/>
              <p:cNvPicPr>
                <a:picLocks noChangeAspect="1"/>
              </p:cNvPicPr>
              <p:nvPr/>
            </p:nvPicPr>
            <p:blipFill>
              <a:blip r:embed="rId8"/>
              <a:srcRect/>
              <a:stretch>
                <a:fillRect/>
              </a:stretch>
            </p:blipFill>
            <p:spPr bwMode="auto">
              <a:xfrm>
                <a:off x="5391472" y="1268881"/>
                <a:ext cx="720000" cy="720000"/>
              </a:xfrm>
              <a:prstGeom prst="rect">
                <a:avLst/>
              </a:prstGeom>
              <a:noFill/>
              <a:ln w="9525">
                <a:noFill/>
                <a:miter lim="800000"/>
                <a:headEnd/>
                <a:tailEnd/>
              </a:ln>
            </p:spPr>
          </p:pic>
        </p:grpSp>
        <p:grpSp>
          <p:nvGrpSpPr>
            <p:cNvPr id="28730" name="组合 16"/>
            <p:cNvGrpSpPr>
              <a:grpSpLocks/>
            </p:cNvGrpSpPr>
            <p:nvPr/>
          </p:nvGrpSpPr>
          <p:grpSpPr bwMode="auto">
            <a:xfrm rot="1354213">
              <a:off x="7092076" y="1228721"/>
              <a:ext cx="642436" cy="793569"/>
              <a:chOff x="3639753" y="2488176"/>
              <a:chExt cx="720000" cy="900000"/>
            </a:xfrm>
          </p:grpSpPr>
          <p:sp>
            <p:nvSpPr>
              <p:cNvPr id="54" name="椭圆 53"/>
              <p:cNvSpPr/>
              <p:nvPr/>
            </p:nvSpPr>
            <p:spPr>
              <a:xfrm>
                <a:off x="3640374" y="2484529"/>
                <a:ext cx="721556" cy="899742"/>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8768" name="图片 54"/>
              <p:cNvPicPr>
                <a:picLocks noChangeAspect="1"/>
              </p:cNvPicPr>
              <p:nvPr/>
            </p:nvPicPr>
            <p:blipFill>
              <a:blip r:embed="rId9"/>
              <a:srcRect/>
              <a:stretch>
                <a:fillRect/>
              </a:stretch>
            </p:blipFill>
            <p:spPr bwMode="auto">
              <a:xfrm>
                <a:off x="3705576" y="2565261"/>
                <a:ext cx="547109" cy="720000"/>
              </a:xfrm>
              <a:prstGeom prst="rect">
                <a:avLst/>
              </a:prstGeom>
              <a:noFill/>
              <a:ln w="9525">
                <a:noFill/>
                <a:miter lim="800000"/>
                <a:headEnd/>
                <a:tailEnd/>
              </a:ln>
            </p:spPr>
          </p:pic>
        </p:grpSp>
        <p:grpSp>
          <p:nvGrpSpPr>
            <p:cNvPr id="28731" name="组合 17"/>
            <p:cNvGrpSpPr>
              <a:grpSpLocks/>
            </p:cNvGrpSpPr>
            <p:nvPr/>
          </p:nvGrpSpPr>
          <p:grpSpPr bwMode="auto">
            <a:xfrm rot="-1725354">
              <a:off x="3552291" y="1752953"/>
              <a:ext cx="647730" cy="793569"/>
              <a:chOff x="4707387" y="271511"/>
              <a:chExt cx="725933" cy="900000"/>
            </a:xfrm>
          </p:grpSpPr>
          <p:sp>
            <p:nvSpPr>
              <p:cNvPr id="52" name="椭圆 51"/>
              <p:cNvSpPr/>
              <p:nvPr/>
            </p:nvSpPr>
            <p:spPr>
              <a:xfrm>
                <a:off x="4703096" y="270859"/>
                <a:ext cx="733783" cy="899742"/>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8766" name="图片 52"/>
              <p:cNvPicPr>
                <a:picLocks noChangeAspect="1"/>
              </p:cNvPicPr>
              <p:nvPr/>
            </p:nvPicPr>
            <p:blipFill>
              <a:blip r:embed="rId10"/>
              <a:srcRect/>
              <a:stretch>
                <a:fillRect/>
              </a:stretch>
            </p:blipFill>
            <p:spPr bwMode="auto">
              <a:xfrm>
                <a:off x="4707387" y="347898"/>
                <a:ext cx="720000" cy="720000"/>
              </a:xfrm>
              <a:prstGeom prst="rect">
                <a:avLst/>
              </a:prstGeom>
              <a:noFill/>
              <a:ln w="9525">
                <a:noFill/>
                <a:miter lim="800000"/>
                <a:headEnd/>
                <a:tailEnd/>
              </a:ln>
            </p:spPr>
          </p:pic>
        </p:grpSp>
        <p:grpSp>
          <p:nvGrpSpPr>
            <p:cNvPr id="28732" name="组合 18"/>
            <p:cNvGrpSpPr>
              <a:grpSpLocks/>
            </p:cNvGrpSpPr>
            <p:nvPr/>
          </p:nvGrpSpPr>
          <p:grpSpPr bwMode="auto">
            <a:xfrm>
              <a:off x="5902457" y="519563"/>
              <a:ext cx="647456" cy="793569"/>
              <a:chOff x="4355614" y="1671769"/>
              <a:chExt cx="725626" cy="900000"/>
            </a:xfrm>
          </p:grpSpPr>
          <p:sp>
            <p:nvSpPr>
              <p:cNvPr id="50" name="椭圆 49"/>
              <p:cNvSpPr/>
              <p:nvPr/>
            </p:nvSpPr>
            <p:spPr>
              <a:xfrm>
                <a:off x="4358503" y="1671450"/>
                <a:ext cx="721551" cy="899742"/>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8764" name="图片 50"/>
              <p:cNvPicPr>
                <a:picLocks noChangeAspect="1"/>
              </p:cNvPicPr>
              <p:nvPr/>
            </p:nvPicPr>
            <p:blipFill>
              <a:blip r:embed="rId11"/>
              <a:srcRect/>
              <a:stretch>
                <a:fillRect/>
              </a:stretch>
            </p:blipFill>
            <p:spPr bwMode="auto">
              <a:xfrm>
                <a:off x="4361240" y="1732379"/>
                <a:ext cx="720000" cy="720000"/>
              </a:xfrm>
              <a:prstGeom prst="rect">
                <a:avLst/>
              </a:prstGeom>
              <a:noFill/>
              <a:ln w="9525">
                <a:noFill/>
                <a:miter lim="800000"/>
                <a:headEnd/>
                <a:tailEnd/>
              </a:ln>
            </p:spPr>
          </p:pic>
        </p:grpSp>
        <p:grpSp>
          <p:nvGrpSpPr>
            <p:cNvPr id="28733" name="组合 19"/>
            <p:cNvGrpSpPr>
              <a:grpSpLocks/>
            </p:cNvGrpSpPr>
            <p:nvPr/>
          </p:nvGrpSpPr>
          <p:grpSpPr bwMode="auto">
            <a:xfrm rot="3261331">
              <a:off x="8178834" y="2216888"/>
              <a:ext cx="645495" cy="803045"/>
              <a:chOff x="6534782" y="2204846"/>
              <a:chExt cx="732066" cy="900000"/>
            </a:xfrm>
          </p:grpSpPr>
          <p:sp>
            <p:nvSpPr>
              <p:cNvPr id="48" name="椭圆 47"/>
              <p:cNvSpPr/>
              <p:nvPr/>
            </p:nvSpPr>
            <p:spPr>
              <a:xfrm>
                <a:off x="6531023" y="2184527"/>
                <a:ext cx="727970" cy="941693"/>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8762" name="图片 48"/>
              <p:cNvPicPr>
                <a:picLocks noChangeAspect="1"/>
              </p:cNvPicPr>
              <p:nvPr/>
            </p:nvPicPr>
            <p:blipFill>
              <a:blip r:embed="rId12"/>
              <a:srcRect/>
              <a:stretch>
                <a:fillRect/>
              </a:stretch>
            </p:blipFill>
            <p:spPr bwMode="auto">
              <a:xfrm>
                <a:off x="6546848" y="2294846"/>
                <a:ext cx="720000" cy="720000"/>
              </a:xfrm>
              <a:prstGeom prst="rect">
                <a:avLst/>
              </a:prstGeom>
              <a:noFill/>
              <a:ln w="9525">
                <a:noFill/>
                <a:miter lim="800000"/>
                <a:headEnd/>
                <a:tailEnd/>
              </a:ln>
            </p:spPr>
          </p:pic>
        </p:grpSp>
        <p:grpSp>
          <p:nvGrpSpPr>
            <p:cNvPr id="28734" name="组合 20"/>
            <p:cNvGrpSpPr>
              <a:grpSpLocks/>
            </p:cNvGrpSpPr>
            <p:nvPr/>
          </p:nvGrpSpPr>
          <p:grpSpPr bwMode="auto">
            <a:xfrm rot="1881527">
              <a:off x="8180043" y="493339"/>
              <a:ext cx="646830" cy="793569"/>
              <a:chOff x="5993772" y="258109"/>
              <a:chExt cx="724925" cy="900000"/>
            </a:xfrm>
          </p:grpSpPr>
          <p:sp>
            <p:nvSpPr>
              <p:cNvPr id="46" name="椭圆 45"/>
              <p:cNvSpPr/>
              <p:nvPr/>
            </p:nvSpPr>
            <p:spPr>
              <a:xfrm>
                <a:off x="5938678" y="248240"/>
                <a:ext cx="770477" cy="899742"/>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8760" name="图片 46"/>
              <p:cNvPicPr>
                <a:picLocks noChangeAspect="1"/>
              </p:cNvPicPr>
              <p:nvPr/>
            </p:nvPicPr>
            <p:blipFill>
              <a:blip r:embed="rId13"/>
              <a:srcRect/>
              <a:stretch>
                <a:fillRect/>
              </a:stretch>
            </p:blipFill>
            <p:spPr bwMode="auto">
              <a:xfrm>
                <a:off x="5998697" y="334099"/>
                <a:ext cx="720000" cy="720000"/>
              </a:xfrm>
              <a:prstGeom prst="rect">
                <a:avLst/>
              </a:prstGeom>
              <a:noFill/>
              <a:ln w="9525">
                <a:noFill/>
                <a:miter lim="800000"/>
                <a:headEnd/>
                <a:tailEnd/>
              </a:ln>
            </p:spPr>
          </p:pic>
        </p:grpSp>
        <p:grpSp>
          <p:nvGrpSpPr>
            <p:cNvPr id="28735" name="组合 21"/>
            <p:cNvGrpSpPr>
              <a:grpSpLocks/>
            </p:cNvGrpSpPr>
            <p:nvPr/>
          </p:nvGrpSpPr>
          <p:grpSpPr bwMode="auto">
            <a:xfrm rot="3066563">
              <a:off x="9550518" y="2274810"/>
              <a:ext cx="635764" cy="803045"/>
              <a:chOff x="8806213" y="2910111"/>
              <a:chExt cx="721030" cy="900000"/>
            </a:xfrm>
          </p:grpSpPr>
          <p:sp>
            <p:nvSpPr>
              <p:cNvPr id="44" name="椭圆 43"/>
              <p:cNvSpPr/>
              <p:nvPr/>
            </p:nvSpPr>
            <p:spPr>
              <a:xfrm>
                <a:off x="8805248" y="2908908"/>
                <a:ext cx="719793" cy="905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8758" name="图片 44"/>
              <p:cNvPicPr>
                <a:picLocks noChangeAspect="1"/>
              </p:cNvPicPr>
              <p:nvPr/>
            </p:nvPicPr>
            <p:blipFill>
              <a:blip r:embed="rId14"/>
              <a:srcRect/>
              <a:stretch>
                <a:fillRect/>
              </a:stretch>
            </p:blipFill>
            <p:spPr bwMode="auto">
              <a:xfrm>
                <a:off x="8806213" y="3000111"/>
                <a:ext cx="720000" cy="720000"/>
              </a:xfrm>
              <a:prstGeom prst="rect">
                <a:avLst/>
              </a:prstGeom>
              <a:noFill/>
              <a:ln w="9525">
                <a:noFill/>
                <a:miter lim="800000"/>
                <a:headEnd/>
                <a:tailEnd/>
              </a:ln>
            </p:spPr>
          </p:pic>
        </p:grpSp>
        <p:grpSp>
          <p:nvGrpSpPr>
            <p:cNvPr id="28736" name="组合 22"/>
            <p:cNvGrpSpPr>
              <a:grpSpLocks/>
            </p:cNvGrpSpPr>
            <p:nvPr/>
          </p:nvGrpSpPr>
          <p:grpSpPr bwMode="auto">
            <a:xfrm rot="-750482">
              <a:off x="5023848" y="1251597"/>
              <a:ext cx="644890" cy="793569"/>
              <a:chOff x="7330781" y="818297"/>
              <a:chExt cx="722751" cy="900000"/>
            </a:xfrm>
          </p:grpSpPr>
          <p:sp>
            <p:nvSpPr>
              <p:cNvPr id="42" name="椭圆 41"/>
              <p:cNvSpPr/>
              <p:nvPr/>
            </p:nvSpPr>
            <p:spPr>
              <a:xfrm>
                <a:off x="7326658" y="821462"/>
                <a:ext cx="721557" cy="899742"/>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8756" name="图片 42"/>
              <p:cNvPicPr>
                <a:picLocks noChangeAspect="1"/>
              </p:cNvPicPr>
              <p:nvPr/>
            </p:nvPicPr>
            <p:blipFill>
              <a:blip r:embed="rId15"/>
              <a:srcRect/>
              <a:stretch>
                <a:fillRect/>
              </a:stretch>
            </p:blipFill>
            <p:spPr bwMode="auto">
              <a:xfrm>
                <a:off x="7333532" y="908881"/>
                <a:ext cx="720000" cy="720000"/>
              </a:xfrm>
              <a:prstGeom prst="rect">
                <a:avLst/>
              </a:prstGeom>
              <a:noFill/>
              <a:ln w="9525">
                <a:noFill/>
                <a:miter lim="800000"/>
                <a:headEnd/>
                <a:tailEnd/>
              </a:ln>
            </p:spPr>
          </p:pic>
        </p:grpSp>
        <p:grpSp>
          <p:nvGrpSpPr>
            <p:cNvPr id="28737" name="组合 23"/>
            <p:cNvGrpSpPr>
              <a:grpSpLocks/>
            </p:cNvGrpSpPr>
            <p:nvPr/>
          </p:nvGrpSpPr>
          <p:grpSpPr bwMode="auto">
            <a:xfrm rot="-1843806">
              <a:off x="1922078" y="1474933"/>
              <a:ext cx="653202" cy="793569"/>
              <a:chOff x="2213446" y="1768419"/>
              <a:chExt cx="732066" cy="900000"/>
            </a:xfrm>
          </p:grpSpPr>
          <p:pic>
            <p:nvPicPr>
              <p:cNvPr id="28753" name="图片 39"/>
              <p:cNvPicPr>
                <a:picLocks noChangeAspect="1"/>
              </p:cNvPicPr>
              <p:nvPr/>
            </p:nvPicPr>
            <p:blipFill>
              <a:blip r:embed="rId16"/>
              <a:srcRect/>
              <a:stretch>
                <a:fillRect/>
              </a:stretch>
            </p:blipFill>
            <p:spPr bwMode="auto">
              <a:xfrm>
                <a:off x="2213446" y="1851769"/>
                <a:ext cx="720000" cy="720000"/>
              </a:xfrm>
              <a:prstGeom prst="rect">
                <a:avLst/>
              </a:prstGeom>
              <a:noFill/>
              <a:ln w="9525">
                <a:noFill/>
                <a:miter lim="800000"/>
                <a:headEnd/>
                <a:tailEnd/>
              </a:ln>
            </p:spPr>
          </p:pic>
          <p:sp>
            <p:nvSpPr>
              <p:cNvPr id="41" name="椭圆 40"/>
              <p:cNvSpPr/>
              <p:nvPr/>
            </p:nvSpPr>
            <p:spPr>
              <a:xfrm>
                <a:off x="2195556" y="1756819"/>
                <a:ext cx="733784" cy="899742"/>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cxnSp>
          <p:nvCxnSpPr>
            <p:cNvPr id="25" name="直接连接符 24"/>
            <p:cNvCxnSpPr>
              <a:stCxn id="52" idx="4"/>
            </p:cNvCxnSpPr>
            <p:nvPr/>
          </p:nvCxnSpPr>
          <p:spPr>
            <a:xfrm>
              <a:off x="4071787" y="2495426"/>
              <a:ext cx="2029671" cy="952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1" idx="4"/>
            </p:cNvCxnSpPr>
            <p:nvPr/>
          </p:nvCxnSpPr>
          <p:spPr>
            <a:xfrm>
              <a:off x="2456780" y="2206937"/>
              <a:ext cx="3644678" cy="1240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58" idx="4"/>
            </p:cNvCxnSpPr>
            <p:nvPr/>
          </p:nvCxnSpPr>
          <p:spPr>
            <a:xfrm>
              <a:off x="3449787" y="1125105"/>
              <a:ext cx="2651670" cy="232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5" idx="4"/>
            </p:cNvCxnSpPr>
            <p:nvPr/>
          </p:nvCxnSpPr>
          <p:spPr>
            <a:xfrm>
              <a:off x="4682871" y="1824688"/>
              <a:ext cx="1418587" cy="162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69" idx="4"/>
            </p:cNvCxnSpPr>
            <p:nvPr/>
          </p:nvCxnSpPr>
          <p:spPr>
            <a:xfrm>
              <a:off x="5468550" y="786129"/>
              <a:ext cx="632908" cy="26613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50" idx="4"/>
            </p:cNvCxnSpPr>
            <p:nvPr/>
          </p:nvCxnSpPr>
          <p:spPr>
            <a:xfrm flipH="1">
              <a:off x="6101458" y="1312623"/>
              <a:ext cx="120031" cy="2134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2" idx="4"/>
            </p:cNvCxnSpPr>
            <p:nvPr/>
          </p:nvCxnSpPr>
          <p:spPr>
            <a:xfrm>
              <a:off x="5435810" y="2033844"/>
              <a:ext cx="665648" cy="1413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3" idx="4"/>
            </p:cNvCxnSpPr>
            <p:nvPr/>
          </p:nvCxnSpPr>
          <p:spPr>
            <a:xfrm flipH="1">
              <a:off x="6101458" y="2062693"/>
              <a:ext cx="403748" cy="13847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1" idx="4"/>
            </p:cNvCxnSpPr>
            <p:nvPr/>
          </p:nvCxnSpPr>
          <p:spPr>
            <a:xfrm flipH="1">
              <a:off x="6101458" y="1045769"/>
              <a:ext cx="1113045" cy="2401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4" idx="4"/>
            </p:cNvCxnSpPr>
            <p:nvPr/>
          </p:nvCxnSpPr>
          <p:spPr>
            <a:xfrm flipH="1">
              <a:off x="6101458" y="1990571"/>
              <a:ext cx="1156694" cy="1456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6" idx="4"/>
            </p:cNvCxnSpPr>
            <p:nvPr/>
          </p:nvCxnSpPr>
          <p:spPr>
            <a:xfrm flipH="1">
              <a:off x="6101458" y="1226076"/>
              <a:ext cx="2193351" cy="2221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56" idx="4"/>
            </p:cNvCxnSpPr>
            <p:nvPr/>
          </p:nvCxnSpPr>
          <p:spPr>
            <a:xfrm flipH="1">
              <a:off x="6101458" y="2113176"/>
              <a:ext cx="1942373" cy="13342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7" idx="4"/>
            </p:cNvCxnSpPr>
            <p:nvPr/>
          </p:nvCxnSpPr>
          <p:spPr>
            <a:xfrm flipH="1">
              <a:off x="6101458" y="1759780"/>
              <a:ext cx="2968121" cy="1687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44" idx="4"/>
            </p:cNvCxnSpPr>
            <p:nvPr/>
          </p:nvCxnSpPr>
          <p:spPr>
            <a:xfrm flipH="1">
              <a:off x="6101458" y="2928159"/>
              <a:ext cx="3459167" cy="519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48" idx="4"/>
            </p:cNvCxnSpPr>
            <p:nvPr/>
          </p:nvCxnSpPr>
          <p:spPr>
            <a:xfrm flipH="1">
              <a:off x="6101458" y="2848822"/>
              <a:ext cx="2073320" cy="59861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676" name="组合 69"/>
          <p:cNvGrpSpPr>
            <a:grpSpLocks/>
          </p:cNvGrpSpPr>
          <p:nvPr/>
        </p:nvGrpSpPr>
        <p:grpSpPr bwMode="auto">
          <a:xfrm>
            <a:off x="655638" y="1031875"/>
            <a:ext cx="10477500" cy="66675"/>
            <a:chOff x="655309" y="1032131"/>
            <a:chExt cx="10477147" cy="66943"/>
          </a:xfrm>
        </p:grpSpPr>
        <p:sp>
          <p:nvSpPr>
            <p:cNvPr id="71" name="矩形 70"/>
            <p:cNvSpPr/>
            <p:nvPr/>
          </p:nvSpPr>
          <p:spPr>
            <a:xfrm flipV="1">
              <a:off x="655309" y="1032131"/>
              <a:ext cx="1496962"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2" name="矩形 71"/>
            <p:cNvSpPr/>
            <p:nvPr/>
          </p:nvSpPr>
          <p:spPr>
            <a:xfrm flipV="1">
              <a:off x="2152271" y="1032131"/>
              <a:ext cx="1496963"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3" name="矩形 72"/>
            <p:cNvSpPr/>
            <p:nvPr/>
          </p:nvSpPr>
          <p:spPr>
            <a:xfrm flipV="1">
              <a:off x="3649233" y="1032131"/>
              <a:ext cx="1496962"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4" name="矩形 73"/>
            <p:cNvSpPr/>
            <p:nvPr/>
          </p:nvSpPr>
          <p:spPr>
            <a:xfrm flipV="1">
              <a:off x="5146195" y="1032131"/>
              <a:ext cx="149537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5" name="矩形 74"/>
            <p:cNvSpPr/>
            <p:nvPr/>
          </p:nvSpPr>
          <p:spPr>
            <a:xfrm flipV="1">
              <a:off x="6641569" y="1032131"/>
              <a:ext cx="1496963"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6" name="矩形 75"/>
            <p:cNvSpPr/>
            <p:nvPr/>
          </p:nvSpPr>
          <p:spPr>
            <a:xfrm flipV="1">
              <a:off x="8138532" y="1032131"/>
              <a:ext cx="1496962"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7" name="矩形 76"/>
            <p:cNvSpPr/>
            <p:nvPr/>
          </p:nvSpPr>
          <p:spPr>
            <a:xfrm flipV="1">
              <a:off x="9635493" y="1032131"/>
              <a:ext cx="1496963"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77" name="文本框 335"/>
          <p:cNvSpPr txBox="1">
            <a:spLocks noChangeArrowheads="1"/>
          </p:cNvSpPr>
          <p:nvPr/>
        </p:nvSpPr>
        <p:spPr bwMode="auto">
          <a:xfrm>
            <a:off x="2493963" y="331788"/>
            <a:ext cx="5772150" cy="701675"/>
          </a:xfrm>
          <a:prstGeom prst="rect">
            <a:avLst/>
          </a:prstGeom>
          <a:noFill/>
          <a:ln w="9525">
            <a:noFill/>
            <a:miter lim="800000"/>
            <a:headEnd/>
            <a:tailEnd/>
          </a:ln>
        </p:spPr>
        <p:txBody>
          <a:bodyPr wrap="none">
            <a:spAutoFit/>
          </a:bodyPr>
          <a:lstStyle/>
          <a:p>
            <a:r>
              <a:rPr lang="zh-CN" altLang="en-US" sz="4000">
                <a:solidFill>
                  <a:srgbClr val="31B5D6"/>
                </a:solidFill>
                <a:ea typeface="微软雅黑" pitchFamily="34" charset="-122"/>
              </a:rPr>
              <a:t>话题检测与跟踪研究体系</a:t>
            </a:r>
          </a:p>
        </p:txBody>
      </p:sp>
      <p:graphicFrame>
        <p:nvGraphicFramePr>
          <p:cNvPr id="25821" name="Group 221"/>
          <p:cNvGraphicFramePr>
            <a:graphicFrameLocks noGrp="1"/>
          </p:cNvGraphicFramePr>
          <p:nvPr/>
        </p:nvGraphicFramePr>
        <p:xfrm>
          <a:off x="1443038" y="1735138"/>
          <a:ext cx="9144000" cy="1836738"/>
        </p:xfrm>
        <a:graphic>
          <a:graphicData uri="http://schemas.openxmlformats.org/drawingml/2006/table">
            <a:tbl>
              <a:tblPr/>
              <a:tblGrid>
                <a:gridCol w="1296987"/>
                <a:gridCol w="1962150"/>
                <a:gridCol w="2651125"/>
                <a:gridCol w="3233738"/>
              </a:tblGrid>
              <a:tr h="422275">
                <a:tc>
                  <a:txBody>
                    <a:body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微软雅黑" pitchFamily="34" charset="-122"/>
                          <a:ea typeface="微软雅黑" pitchFamily="34" charset="-122"/>
                        </a:rPr>
                        <a:t>任    务</a:t>
                      </a:r>
                      <a:endParaRPr kumimoji="0" lang="zh-CN" altLang="en-US" sz="1800" b="1" i="0" u="none" strike="noStrike" cap="none" normalizeH="0" baseline="0" smtClean="0">
                        <a:ln>
                          <a:noFill/>
                        </a:ln>
                        <a:solidFill>
                          <a:srgbClr val="FFFFFF"/>
                        </a:solidFill>
                        <a:effectLst/>
                        <a:latin typeface="微软雅黑" pitchFamily="34" charset="-122"/>
                        <a:ea typeface="微软雅黑" pitchFamily="34"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微软雅黑" pitchFamily="34" charset="-122"/>
                          <a:ea typeface="微软雅黑" pitchFamily="34" charset="-122"/>
                        </a:rPr>
                        <a:t>切分方式</a:t>
                      </a:r>
                      <a:endParaRPr kumimoji="0" lang="zh-CN" altLang="en-US" sz="1800" b="1" i="0" u="none" strike="noStrike" cap="none" normalizeH="0" baseline="0" smtClean="0">
                        <a:ln>
                          <a:noFill/>
                        </a:ln>
                        <a:solidFill>
                          <a:srgbClr val="FFFFFF"/>
                        </a:solidFill>
                        <a:effectLst/>
                        <a:latin typeface="微软雅黑" pitchFamily="34" charset="-122"/>
                        <a:ea typeface="微软雅黑" pitchFamily="34" charset="-122"/>
                        <a:cs typeface="Times New Roman"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微软雅黑" pitchFamily="34" charset="-122"/>
                          <a:ea typeface="微软雅黑" pitchFamily="34" charset="-122"/>
                          <a:cs typeface="Times New Roman" pitchFamily="18" charset="0"/>
                        </a:rPr>
                        <a:t>工作方式</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微软雅黑" pitchFamily="34" charset="-122"/>
                          <a:ea typeface="微软雅黑" pitchFamily="34" charset="-122"/>
                          <a:cs typeface="Times New Roman" pitchFamily="18" charset="0"/>
                        </a:rPr>
                        <a:t>特   点 </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711200">
                <a:tc rowSpan="2">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微软雅黑" pitchFamily="34" charset="-122"/>
                          <a:ea typeface="微软雅黑" pitchFamily="34" charset="-122"/>
                        </a:rPr>
                        <a:t>  报道切分</a:t>
                      </a:r>
                      <a:endParaRPr kumimoji="0" lang="zh-CN" altLang="en-US" sz="1800" b="0" i="0" u="none" strike="noStrike" cap="none" normalizeH="0" baseline="0" smtClean="0">
                        <a:ln>
                          <a:noFill/>
                        </a:ln>
                        <a:solidFill>
                          <a:srgbClr val="FFFFFF"/>
                        </a:solidFill>
                        <a:effectLst/>
                        <a:latin typeface="微软雅黑" pitchFamily="34" charset="-122"/>
                        <a:ea typeface="微软雅黑" pitchFamily="34"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rPr>
                        <a:t>基于语音识别系统的报道切分 </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rPr>
                        <a:t>根据语音信号的分布规律划分报道边界  </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rPr>
                        <a:t>可以相对准确地识别边界，但是边界之间包含的信息却不一定准确地指向一个报道，往往其中包含多个报道。 </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703263">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rPr>
                        <a:t>基于内容的报道边界识别 </a:t>
                      </a:r>
                      <a:endPar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FF7"/>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rPr>
                        <a:t>转录为文本形式，根据报道之间主题内容的差异估计报道边界。 </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FF7"/>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rPr>
                        <a:t>可以根据话题的内涵识别出不同报道，但报道与报道之间边界的划分相对模糊。</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FF7"/>
                    </a:solidFill>
                  </a:tcPr>
                </a:tc>
              </a:tr>
            </a:tbl>
          </a:graphicData>
        </a:graphic>
      </p:graphicFrame>
      <p:graphicFrame>
        <p:nvGraphicFramePr>
          <p:cNvPr id="25815" name="Group 215"/>
          <p:cNvGraphicFramePr>
            <a:graphicFrameLocks noGrp="1"/>
          </p:cNvGraphicFramePr>
          <p:nvPr/>
        </p:nvGraphicFramePr>
        <p:xfrm>
          <a:off x="1454150" y="4264025"/>
          <a:ext cx="9104313" cy="1565276"/>
        </p:xfrm>
        <a:graphic>
          <a:graphicData uri="http://schemas.openxmlformats.org/drawingml/2006/table">
            <a:tbl>
              <a:tblPr/>
              <a:tblGrid>
                <a:gridCol w="1301750"/>
                <a:gridCol w="2120900"/>
                <a:gridCol w="5681663"/>
              </a:tblGrid>
              <a:tr h="444500">
                <a:tc>
                  <a:txBody>
                    <a:body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微软雅黑" pitchFamily="34" charset="-122"/>
                          <a:ea typeface="微软雅黑" pitchFamily="34" charset="-122"/>
                        </a:rPr>
                        <a:t>任    务</a:t>
                      </a:r>
                      <a:endParaRPr kumimoji="0" lang="zh-CN" altLang="en-US" sz="1800" b="1" i="0" u="none" strike="noStrike" cap="none" normalizeH="0" baseline="0" smtClean="0">
                        <a:ln>
                          <a:noFill/>
                        </a:ln>
                        <a:solidFill>
                          <a:srgbClr val="FFFFFF"/>
                        </a:solidFill>
                        <a:effectLst/>
                        <a:latin typeface="微软雅黑" pitchFamily="34" charset="-122"/>
                        <a:ea typeface="微软雅黑" pitchFamily="34"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微软雅黑" pitchFamily="34" charset="-122"/>
                          <a:ea typeface="微软雅黑" pitchFamily="34" charset="-122"/>
                        </a:rPr>
                        <a:t>子任务</a:t>
                      </a:r>
                      <a:endParaRPr kumimoji="0" lang="zh-CN" altLang="en-US" sz="1800" b="1" i="0" u="none" strike="noStrike" cap="none" normalizeH="0" baseline="0" smtClean="0">
                        <a:ln>
                          <a:noFill/>
                        </a:ln>
                        <a:solidFill>
                          <a:srgbClr val="FFFFFF"/>
                        </a:solidFill>
                        <a:effectLst/>
                        <a:latin typeface="微软雅黑" pitchFamily="34" charset="-122"/>
                        <a:ea typeface="微软雅黑" pitchFamily="34" charset="-122"/>
                        <a:cs typeface="Times New Roman"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微软雅黑" pitchFamily="34" charset="-122"/>
                          <a:ea typeface="微软雅黑" pitchFamily="34" charset="-122"/>
                          <a:cs typeface="Times New Roman" pitchFamily="18" charset="0"/>
                        </a:rPr>
                        <a:t>工作方式</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569913">
                <a:tc rowSpan="2">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微软雅黑" pitchFamily="34" charset="-122"/>
                          <a:ea typeface="微软雅黑" pitchFamily="34" charset="-122"/>
                        </a:rPr>
                        <a:t>  话题检测</a:t>
                      </a:r>
                      <a:endParaRPr kumimoji="0" lang="zh-CN" altLang="en-US" sz="1800" b="0" i="0" u="none" strike="noStrike" cap="none" normalizeH="0" baseline="0" smtClean="0">
                        <a:ln>
                          <a:noFill/>
                        </a:ln>
                        <a:solidFill>
                          <a:srgbClr val="FFFFFF"/>
                        </a:solidFill>
                        <a:effectLst/>
                        <a:latin typeface="微软雅黑" pitchFamily="34" charset="-122"/>
                        <a:ea typeface="微软雅黑" pitchFamily="34"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rPr>
                        <a:t>首次报道检测（</a:t>
                      </a:r>
                      <a:r>
                        <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rPr>
                        <a:t>FSD</a:t>
                      </a:r>
                      <a:r>
                        <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rPr>
                        <a:t>）</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rPr>
                        <a:t>准确定位新话题出现的最初报道。</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550863">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rPr>
                        <a:t>在线话题检测（</a:t>
                      </a: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rPr>
                        <a:t>OTD</a:t>
                      </a: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rPr>
                        <a:t>）</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FF7"/>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rPr>
                        <a:t>不仅要求系统识别最新话题，也要收集该话题的所有相关报道。 </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FF7"/>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diamond(in)">
                                      <p:cBhvr>
                                        <p:cTn id="7" dur="2000"/>
                                        <p:tgtEl>
                                          <p:spTgt spid="28674"/>
                                        </p:tgtEl>
                                      </p:cBhvr>
                                    </p:animEffect>
                                  </p:childTnLst>
                                </p:cTn>
                              </p:par>
                              <p:par>
                                <p:cTn id="8" presetID="8" presetClass="entr" presetSubtype="16" fill="hold" nodeType="withEffect">
                                  <p:stCondLst>
                                    <p:cond delay="0"/>
                                  </p:stCondLst>
                                  <p:childTnLst>
                                    <p:set>
                                      <p:cBhvr>
                                        <p:cTn id="9" dur="1" fill="hold">
                                          <p:stCondLst>
                                            <p:cond delay="0"/>
                                          </p:stCondLst>
                                        </p:cTn>
                                        <p:tgtEl>
                                          <p:spTgt spid="25821"/>
                                        </p:tgtEl>
                                        <p:attrNameLst>
                                          <p:attrName>style.visibility</p:attrName>
                                        </p:attrNameLst>
                                      </p:cBhvr>
                                      <p:to>
                                        <p:strVal val="visible"/>
                                      </p:to>
                                    </p:set>
                                    <p:animEffect transition="in" filter="diamond(in)">
                                      <p:cBhvr>
                                        <p:cTn id="10" dur="2000"/>
                                        <p:tgtEl>
                                          <p:spTgt spid="25821"/>
                                        </p:tgtEl>
                                      </p:cBhvr>
                                    </p:animEffect>
                                  </p:childTnLst>
                                </p:cTn>
                              </p:par>
                              <p:par>
                                <p:cTn id="11" presetID="8" presetClass="entr" presetSubtype="16" fill="hold" nodeType="withEffect">
                                  <p:stCondLst>
                                    <p:cond delay="0"/>
                                  </p:stCondLst>
                                  <p:childTnLst>
                                    <p:set>
                                      <p:cBhvr>
                                        <p:cTn id="12" dur="1" fill="hold">
                                          <p:stCondLst>
                                            <p:cond delay="0"/>
                                          </p:stCondLst>
                                        </p:cTn>
                                        <p:tgtEl>
                                          <p:spTgt spid="25815"/>
                                        </p:tgtEl>
                                        <p:attrNameLst>
                                          <p:attrName>style.visibility</p:attrName>
                                        </p:attrNameLst>
                                      </p:cBhvr>
                                      <p:to>
                                        <p:strVal val="visible"/>
                                      </p:to>
                                    </p:set>
                                    <p:animEffect transition="in" filter="diamond(in)">
                                      <p:cBhvr>
                                        <p:cTn id="13" dur="2000"/>
                                        <p:tgtEl>
                                          <p:spTgt spid="258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6" name="副标题 4"/>
          <p:cNvSpPr txBox="1">
            <a:spLocks/>
          </p:cNvSpPr>
          <p:nvPr/>
        </p:nvSpPr>
        <p:spPr bwMode="auto">
          <a:xfrm>
            <a:off x="10001250" y="6429375"/>
            <a:ext cx="1879600" cy="266700"/>
          </a:xfrm>
          <a:prstGeom prst="rect">
            <a:avLst/>
          </a:prstGeom>
          <a:noFill/>
          <a:ln w="9525">
            <a:noFill/>
            <a:miter lim="800000"/>
            <a:headEnd/>
            <a:tailEnd/>
          </a:ln>
        </p:spPr>
        <p:txBody>
          <a:bodyPr/>
          <a:lstStyle/>
          <a:p>
            <a:pPr algn="ctr" fontAlgn="auto">
              <a:spcBef>
                <a:spcPct val="20000"/>
              </a:spcBef>
              <a:spcAft>
                <a:spcPts val="0"/>
              </a:spcAft>
              <a:buFont typeface="Arial" charset="0"/>
              <a:buNone/>
              <a:defRPr/>
            </a:pPr>
            <a:r>
              <a:rPr lang="en-US" altLang="zh-CN" sz="1100" dirty="0" err="1">
                <a:solidFill>
                  <a:schemeClr val="tx1">
                    <a:tint val="75000"/>
                  </a:schemeClr>
                </a:solidFill>
                <a:latin typeface="+mn-lt"/>
                <a:ea typeface="+mn-ea"/>
              </a:rPr>
              <a:t>Jasmine.More</a:t>
            </a:r>
            <a:endParaRPr lang="zh-CN" altLang="en-US" sz="1100" dirty="0">
              <a:solidFill>
                <a:schemeClr val="tx1">
                  <a:tint val="75000"/>
                </a:schemeClr>
              </a:solidFill>
              <a:latin typeface="+mn-lt"/>
              <a:ea typeface="+mn-ea"/>
            </a:endParaRPr>
          </a:p>
        </p:txBody>
      </p:sp>
      <p:sp>
        <p:nvSpPr>
          <p:cNvPr id="4" name="副标题 4"/>
          <p:cNvSpPr txBox="1">
            <a:spLocks/>
          </p:cNvSpPr>
          <p:nvPr/>
        </p:nvSpPr>
        <p:spPr bwMode="auto">
          <a:xfrm>
            <a:off x="2992438" y="1903413"/>
            <a:ext cx="6351587" cy="1143000"/>
          </a:xfrm>
          <a:prstGeom prst="rect">
            <a:avLst/>
          </a:prstGeom>
          <a:noFill/>
          <a:ln w="9525">
            <a:noFill/>
            <a:miter lim="800000"/>
            <a:headEnd/>
            <a:tailEnd/>
          </a:ln>
        </p:spPr>
        <p:txBody>
          <a:bodyPr/>
          <a:lstStyle/>
          <a:p>
            <a:pPr>
              <a:defRPr/>
            </a:pPr>
            <a:r>
              <a:rPr lang="en-US" altLang="zh-CN" sz="6000">
                <a:solidFill>
                  <a:srgbClr val="A5A5A5"/>
                </a:solidFill>
                <a:effectLst>
                  <a:outerShdw blurRad="38100" dist="38100" dir="2700000" algn="tl">
                    <a:srgbClr val="C0C0C0"/>
                  </a:outerShdw>
                </a:effectLst>
                <a:latin typeface="微软雅黑" pitchFamily="34" charset="-122"/>
                <a:ea typeface="微软雅黑" pitchFamily="34" charset="-122"/>
              </a:rPr>
              <a:t>5.4  </a:t>
            </a:r>
            <a:r>
              <a:rPr lang="zh-CN" altLang="en-US" sz="6000">
                <a:solidFill>
                  <a:srgbClr val="A5A5A5"/>
                </a:solidFill>
                <a:effectLst>
                  <a:outerShdw blurRad="38100" dist="38100" dir="2700000" algn="tl">
                    <a:srgbClr val="C0C0C0"/>
                  </a:outerShdw>
                </a:effectLst>
                <a:latin typeface="微软雅黑" pitchFamily="34" charset="-122"/>
                <a:ea typeface="微软雅黑" pitchFamily="34" charset="-122"/>
              </a:rPr>
              <a:t>相关研究现状</a:t>
            </a:r>
          </a:p>
          <a:p>
            <a:pPr>
              <a:defRPr/>
            </a:pPr>
            <a:r>
              <a:rPr lang="zh-CN" altLang="en-US"/>
              <a:t> </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5" name="直接连接符 184"/>
          <p:cNvCxnSpPr/>
          <p:nvPr/>
        </p:nvCxnSpPr>
        <p:spPr>
          <a:xfrm>
            <a:off x="719138" y="4227513"/>
            <a:ext cx="8748712" cy="79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684213" y="5297488"/>
            <a:ext cx="8696325" cy="1746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90" name="矩形 189"/>
          <p:cNvSpPr/>
          <p:nvPr/>
        </p:nvSpPr>
        <p:spPr bwMode="auto">
          <a:xfrm>
            <a:off x="1135063" y="4730750"/>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30724" name="文本框 13"/>
          <p:cNvSpPr txBox="1">
            <a:spLocks noChangeArrowheads="1"/>
          </p:cNvSpPr>
          <p:nvPr/>
        </p:nvSpPr>
        <p:spPr bwMode="auto">
          <a:xfrm>
            <a:off x="1530350" y="4264025"/>
            <a:ext cx="3270250" cy="398463"/>
          </a:xfrm>
          <a:prstGeom prst="rect">
            <a:avLst/>
          </a:prstGeom>
          <a:noFill/>
          <a:ln w="9525">
            <a:noFill/>
            <a:miter lim="800000"/>
            <a:headEnd/>
            <a:tailEnd/>
          </a:ln>
        </p:spPr>
        <p:txBody>
          <a:bodyPr>
            <a:spAutoFit/>
          </a:bodyPr>
          <a:lstStyle/>
          <a:p>
            <a:pPr>
              <a:lnSpc>
                <a:spcPct val="125000"/>
              </a:lnSpc>
            </a:pPr>
            <a:endParaRPr lang="zh-CN" altLang="en-US" sz="1600">
              <a:solidFill>
                <a:srgbClr val="595959"/>
              </a:solidFill>
              <a:latin typeface="微软雅黑" pitchFamily="34" charset="-122"/>
              <a:ea typeface="微软雅黑" pitchFamily="34" charset="-122"/>
            </a:endParaRPr>
          </a:p>
        </p:txBody>
      </p:sp>
      <p:sp>
        <p:nvSpPr>
          <p:cNvPr id="62473" name="文本框 14"/>
          <p:cNvSpPr txBox="1">
            <a:spLocks noChangeArrowheads="1"/>
          </p:cNvSpPr>
          <p:nvPr/>
        </p:nvSpPr>
        <p:spPr bwMode="auto">
          <a:xfrm>
            <a:off x="1570038" y="4565650"/>
            <a:ext cx="7797800" cy="984250"/>
          </a:xfrm>
          <a:prstGeom prst="rect">
            <a:avLst/>
          </a:prstGeom>
          <a:noFill/>
          <a:ln w="9525">
            <a:noFill/>
            <a:miter lim="800000"/>
            <a:headEnd/>
            <a:tailEnd/>
          </a:ln>
        </p:spPr>
        <p:txBody>
          <a:bodyPr>
            <a:spAutoFit/>
          </a:bodyPr>
          <a:lstStyle/>
          <a:p>
            <a:r>
              <a:rPr lang="en-US" altLang="zh-CN"/>
              <a:t>Leek</a:t>
            </a:r>
            <a:r>
              <a:rPr lang="zh-CN" altLang="en-US"/>
              <a:t>和</a:t>
            </a:r>
            <a:r>
              <a:rPr lang="en-US" altLang="zh-CN"/>
              <a:t>Yamron</a:t>
            </a:r>
            <a:r>
              <a:rPr lang="zh-CN" altLang="en-US"/>
              <a:t>采用语言模型（简称为</a:t>
            </a:r>
            <a:r>
              <a:rPr lang="en-US" altLang="zh-CN"/>
              <a:t>LM</a:t>
            </a:r>
            <a:r>
              <a:rPr lang="zh-CN" altLang="en-US"/>
              <a:t>）描述报道产生于某话题的概率，采用</a:t>
            </a:r>
            <a:r>
              <a:rPr lang="en-US" altLang="zh-CN"/>
              <a:t>KLD</a:t>
            </a:r>
            <a:r>
              <a:rPr lang="zh-CN" altLang="en-US"/>
              <a:t>算法综合得出。 </a:t>
            </a:r>
          </a:p>
          <a:p>
            <a:pPr>
              <a:lnSpc>
                <a:spcPct val="125000"/>
              </a:lnSpc>
            </a:pPr>
            <a:endParaRPr lang="zh-CN" altLang="en-US"/>
          </a:p>
        </p:txBody>
      </p:sp>
      <p:sp>
        <p:nvSpPr>
          <p:cNvPr id="199" name="矩形 198"/>
          <p:cNvSpPr/>
          <p:nvPr/>
        </p:nvSpPr>
        <p:spPr bwMode="auto">
          <a:xfrm>
            <a:off x="1147763" y="3317875"/>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62476" name="文本框 12"/>
          <p:cNvSpPr txBox="1">
            <a:spLocks noChangeArrowheads="1"/>
          </p:cNvSpPr>
          <p:nvPr/>
        </p:nvSpPr>
        <p:spPr bwMode="auto">
          <a:xfrm>
            <a:off x="1539875" y="2838450"/>
            <a:ext cx="8013700" cy="1120775"/>
          </a:xfrm>
          <a:prstGeom prst="rect">
            <a:avLst/>
          </a:prstGeom>
          <a:noFill/>
          <a:ln w="9525">
            <a:noFill/>
            <a:miter lim="800000"/>
            <a:headEnd/>
            <a:tailEnd/>
          </a:ln>
        </p:spPr>
        <p:txBody>
          <a:bodyPr>
            <a:spAutoFit/>
          </a:bodyPr>
          <a:lstStyle/>
          <a:p>
            <a:pPr>
              <a:lnSpc>
                <a:spcPct val="125000"/>
              </a:lnSpc>
            </a:pPr>
            <a:r>
              <a:rPr lang="en-US" altLang="zh-CN"/>
              <a:t>James Allan</a:t>
            </a:r>
            <a:r>
              <a:rPr lang="zh-CN" altLang="en-US"/>
              <a:t>和</a:t>
            </a:r>
            <a:r>
              <a:rPr lang="en-US" altLang="zh-CN"/>
              <a:t>Schultz</a:t>
            </a:r>
            <a:r>
              <a:rPr lang="zh-CN" altLang="en-US"/>
              <a:t>采用向量空间模型（简称为</a:t>
            </a:r>
            <a:r>
              <a:rPr lang="en-US" altLang="zh-CN"/>
              <a:t>VSM</a:t>
            </a:r>
            <a:r>
              <a:rPr lang="zh-CN" altLang="en-US"/>
              <a:t>）描述报道的特征空间，根据特征在文本中的概率分布估计权重，利用余弦夹角衡量报道之间的相似性。</a:t>
            </a:r>
          </a:p>
        </p:txBody>
      </p:sp>
      <p:sp>
        <p:nvSpPr>
          <p:cNvPr id="30728" name="直接连接符 13"/>
          <p:cNvSpPr>
            <a:spLocks noChangeShapeType="1"/>
          </p:cNvSpPr>
          <p:nvPr/>
        </p:nvSpPr>
        <p:spPr bwMode="auto">
          <a:xfrm>
            <a:off x="674688" y="927100"/>
            <a:ext cx="8313737" cy="0"/>
          </a:xfrm>
          <a:prstGeom prst="line">
            <a:avLst/>
          </a:prstGeom>
          <a:noFill/>
          <a:ln w="6350">
            <a:solidFill>
              <a:srgbClr val="4A7EBB">
                <a:alpha val="25098"/>
              </a:srgbClr>
            </a:solidFill>
            <a:bevel/>
            <a:headEnd/>
            <a:tailEnd/>
          </a:ln>
        </p:spPr>
        <p:txBody>
          <a:bodyPr/>
          <a:lstStyle/>
          <a:p>
            <a:endParaRPr lang="zh-CN" altLang="en-US"/>
          </a:p>
        </p:txBody>
      </p:sp>
      <p:pic>
        <p:nvPicPr>
          <p:cNvPr id="198" name="图片 197"/>
          <p:cNvPicPr>
            <a:picLocks noChangeAspect="1"/>
          </p:cNvPicPr>
          <p:nvPr/>
        </p:nvPicPr>
        <p:blipFill>
          <a:blip r:embed="rId2" cstate="print"/>
          <a:stretch>
            <a:fillRect/>
          </a:stretch>
        </p:blipFill>
        <p:spPr>
          <a:xfrm>
            <a:off x="335816" y="128624"/>
            <a:ext cx="897094" cy="793629"/>
          </a:xfrm>
          <a:prstGeom prst="rect">
            <a:avLst/>
          </a:prstGeom>
          <a:effectLst>
            <a:reflection blurRad="6350" stA="52000" endA="300" endPos="35000" dir="5400000" sy="-100000" algn="bl" rotWithShape="0"/>
          </a:effectLst>
        </p:spPr>
      </p:pic>
      <p:sp>
        <p:nvSpPr>
          <p:cNvPr id="30730" name="文本框 344"/>
          <p:cNvSpPr txBox="1">
            <a:spLocks noChangeArrowheads="1"/>
          </p:cNvSpPr>
          <p:nvPr/>
        </p:nvSpPr>
        <p:spPr bwMode="auto">
          <a:xfrm>
            <a:off x="1647825" y="193675"/>
            <a:ext cx="3232150" cy="701675"/>
          </a:xfrm>
          <a:prstGeom prst="rect">
            <a:avLst/>
          </a:prstGeom>
          <a:noFill/>
          <a:ln w="9525">
            <a:noFill/>
            <a:miter lim="800000"/>
            <a:headEnd/>
            <a:tailEnd/>
          </a:ln>
        </p:spPr>
        <p:txBody>
          <a:bodyPr wrap="none">
            <a:spAutoFit/>
          </a:bodyPr>
          <a:lstStyle/>
          <a:p>
            <a:r>
              <a:rPr lang="zh-CN" altLang="en-US" sz="4000">
                <a:solidFill>
                  <a:srgbClr val="31B5D6"/>
                </a:solidFill>
                <a:latin typeface="微软雅黑" pitchFamily="34" charset="-122"/>
                <a:ea typeface="微软雅黑" pitchFamily="34" charset="-122"/>
                <a:cs typeface="华康俪金黑W8(P)"/>
              </a:rPr>
              <a:t>相关研究现状</a:t>
            </a:r>
          </a:p>
        </p:txBody>
      </p:sp>
      <p:sp>
        <p:nvSpPr>
          <p:cNvPr id="30731" name="文本框 70"/>
          <p:cNvSpPr txBox="1">
            <a:spLocks noChangeArrowheads="1"/>
          </p:cNvSpPr>
          <p:nvPr/>
        </p:nvSpPr>
        <p:spPr bwMode="auto">
          <a:xfrm>
            <a:off x="776288" y="1649413"/>
            <a:ext cx="1809750" cy="579437"/>
          </a:xfrm>
          <a:prstGeom prst="rect">
            <a:avLst/>
          </a:prstGeom>
          <a:noFill/>
          <a:ln w="9525">
            <a:noFill/>
            <a:miter lim="800000"/>
            <a:headEnd/>
            <a:tailEnd/>
          </a:ln>
        </p:spPr>
        <p:txBody>
          <a:bodyPr wrap="none">
            <a:spAutoFit/>
          </a:bodyPr>
          <a:lstStyle/>
          <a:p>
            <a:r>
              <a:rPr lang="zh-CN" altLang="en-US" sz="3200">
                <a:solidFill>
                  <a:srgbClr val="F784A5"/>
                </a:solidFill>
                <a:latin typeface="华康俪金黑W8(P)"/>
                <a:ea typeface="华康俪金黑W8(P)"/>
                <a:cs typeface="华康俪金黑W8(P)"/>
              </a:rPr>
              <a:t>关联检测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p:cTn id="7" dur="500" fill="hold"/>
                                        <p:tgtEl>
                                          <p:spTgt spid="190"/>
                                        </p:tgtEl>
                                        <p:attrNameLst>
                                          <p:attrName>ppt_w</p:attrName>
                                        </p:attrNameLst>
                                      </p:cBhvr>
                                      <p:tavLst>
                                        <p:tav tm="0">
                                          <p:val>
                                            <p:fltVal val="0"/>
                                          </p:val>
                                        </p:tav>
                                        <p:tav tm="100000">
                                          <p:val>
                                            <p:strVal val="#ppt_w"/>
                                          </p:val>
                                        </p:tav>
                                      </p:tavLst>
                                    </p:anim>
                                    <p:anim calcmode="lin" valueType="num">
                                      <p:cBhvr>
                                        <p:cTn id="8" dur="500" fill="hold"/>
                                        <p:tgtEl>
                                          <p:spTgt spid="190"/>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nodePh="1">
                                  <p:stCondLst>
                                    <p:cond delay="0"/>
                                  </p:stCondLst>
                                  <p:endCondLst>
                                    <p:cond evt="begin" delay="0">
                                      <p:tn val="9"/>
                                    </p:cond>
                                  </p:endCondLst>
                                  <p:childTnLst>
                                    <p:set>
                                      <p:cBhvr>
                                        <p:cTn id="10" dur="1" fill="hold">
                                          <p:stCondLst>
                                            <p:cond delay="0"/>
                                          </p:stCondLst>
                                        </p:cTn>
                                        <p:tgtEl>
                                          <p:spTgt spid="30724"/>
                                        </p:tgtEl>
                                        <p:attrNameLst>
                                          <p:attrName>style.visibility</p:attrName>
                                        </p:attrNameLst>
                                      </p:cBhvr>
                                      <p:to>
                                        <p:strVal val="visible"/>
                                      </p:to>
                                    </p:set>
                                    <p:anim calcmode="lin" valueType="num">
                                      <p:cBhvr>
                                        <p:cTn id="11" dur="500" fill="hold"/>
                                        <p:tgtEl>
                                          <p:spTgt spid="30724"/>
                                        </p:tgtEl>
                                        <p:attrNameLst>
                                          <p:attrName>ppt_w</p:attrName>
                                        </p:attrNameLst>
                                      </p:cBhvr>
                                      <p:tavLst>
                                        <p:tav tm="0">
                                          <p:val>
                                            <p:fltVal val="0"/>
                                          </p:val>
                                        </p:tav>
                                        <p:tav tm="100000">
                                          <p:val>
                                            <p:strVal val="#ppt_w"/>
                                          </p:val>
                                        </p:tav>
                                      </p:tavLst>
                                    </p:anim>
                                    <p:anim calcmode="lin" valueType="num">
                                      <p:cBhvr>
                                        <p:cTn id="12" dur="500" fill="hold"/>
                                        <p:tgtEl>
                                          <p:spTgt spid="30724"/>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62473"/>
                                        </p:tgtEl>
                                        <p:attrNameLst>
                                          <p:attrName>style.visibility</p:attrName>
                                        </p:attrNameLst>
                                      </p:cBhvr>
                                      <p:to>
                                        <p:strVal val="visible"/>
                                      </p:to>
                                    </p:set>
                                    <p:anim calcmode="lin" valueType="num">
                                      <p:cBhvr>
                                        <p:cTn id="15" dur="500" fill="hold"/>
                                        <p:tgtEl>
                                          <p:spTgt spid="62473"/>
                                        </p:tgtEl>
                                        <p:attrNameLst>
                                          <p:attrName>ppt_w</p:attrName>
                                        </p:attrNameLst>
                                      </p:cBhvr>
                                      <p:tavLst>
                                        <p:tav tm="0">
                                          <p:val>
                                            <p:fltVal val="0"/>
                                          </p:val>
                                        </p:tav>
                                        <p:tav tm="100000">
                                          <p:val>
                                            <p:strVal val="#ppt_w"/>
                                          </p:val>
                                        </p:tav>
                                      </p:tavLst>
                                    </p:anim>
                                    <p:anim calcmode="lin" valueType="num">
                                      <p:cBhvr>
                                        <p:cTn id="16" dur="500" fill="hold"/>
                                        <p:tgtEl>
                                          <p:spTgt spid="62473"/>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199"/>
                                        </p:tgtEl>
                                        <p:attrNameLst>
                                          <p:attrName>style.visibility</p:attrName>
                                        </p:attrNameLst>
                                      </p:cBhvr>
                                      <p:to>
                                        <p:strVal val="visible"/>
                                      </p:to>
                                    </p:set>
                                    <p:anim calcmode="lin" valueType="num">
                                      <p:cBhvr>
                                        <p:cTn id="19" dur="500" fill="hold"/>
                                        <p:tgtEl>
                                          <p:spTgt spid="199"/>
                                        </p:tgtEl>
                                        <p:attrNameLst>
                                          <p:attrName>ppt_w</p:attrName>
                                        </p:attrNameLst>
                                      </p:cBhvr>
                                      <p:tavLst>
                                        <p:tav tm="0">
                                          <p:val>
                                            <p:fltVal val="0"/>
                                          </p:val>
                                        </p:tav>
                                        <p:tav tm="100000">
                                          <p:val>
                                            <p:strVal val="#ppt_w"/>
                                          </p:val>
                                        </p:tav>
                                      </p:tavLst>
                                    </p:anim>
                                    <p:anim calcmode="lin" valueType="num">
                                      <p:cBhvr>
                                        <p:cTn id="20" dur="500" fill="hold"/>
                                        <p:tgtEl>
                                          <p:spTgt spid="199"/>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62476"/>
                                        </p:tgtEl>
                                        <p:attrNameLst>
                                          <p:attrName>style.visibility</p:attrName>
                                        </p:attrNameLst>
                                      </p:cBhvr>
                                      <p:to>
                                        <p:strVal val="visible"/>
                                      </p:to>
                                    </p:set>
                                    <p:anim calcmode="lin" valueType="num">
                                      <p:cBhvr>
                                        <p:cTn id="23" dur="500" fill="hold"/>
                                        <p:tgtEl>
                                          <p:spTgt spid="62476"/>
                                        </p:tgtEl>
                                        <p:attrNameLst>
                                          <p:attrName>ppt_w</p:attrName>
                                        </p:attrNameLst>
                                      </p:cBhvr>
                                      <p:tavLst>
                                        <p:tav tm="0">
                                          <p:val>
                                            <p:fltVal val="0"/>
                                          </p:val>
                                        </p:tav>
                                        <p:tav tm="100000">
                                          <p:val>
                                            <p:strVal val="#ppt_w"/>
                                          </p:val>
                                        </p:tav>
                                      </p:tavLst>
                                    </p:anim>
                                    <p:anim calcmode="lin" valueType="num">
                                      <p:cBhvr>
                                        <p:cTn id="24" dur="500" fill="hold"/>
                                        <p:tgtEl>
                                          <p:spTgt spid="6247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p:bldP spid="30724" grpId="0"/>
      <p:bldP spid="62473" grpId="0"/>
      <p:bldP spid="199" grpId="0" animBg="1"/>
      <p:bldP spid="6247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5" name="直接连接符 184"/>
          <p:cNvCxnSpPr/>
          <p:nvPr/>
        </p:nvCxnSpPr>
        <p:spPr>
          <a:xfrm>
            <a:off x="719138" y="4227513"/>
            <a:ext cx="8748712" cy="79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736600" y="5027613"/>
            <a:ext cx="8696325" cy="1746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90" name="矩形 189"/>
          <p:cNvSpPr/>
          <p:nvPr/>
        </p:nvSpPr>
        <p:spPr bwMode="auto">
          <a:xfrm>
            <a:off x="1109663" y="4530725"/>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31748" name="文本框 13"/>
          <p:cNvSpPr txBox="1">
            <a:spLocks noChangeArrowheads="1"/>
          </p:cNvSpPr>
          <p:nvPr/>
        </p:nvSpPr>
        <p:spPr bwMode="auto">
          <a:xfrm>
            <a:off x="1530350" y="4281488"/>
            <a:ext cx="3270250" cy="398462"/>
          </a:xfrm>
          <a:prstGeom prst="rect">
            <a:avLst/>
          </a:prstGeom>
          <a:noFill/>
          <a:ln w="9525">
            <a:noFill/>
            <a:miter lim="800000"/>
            <a:headEnd/>
            <a:tailEnd/>
          </a:ln>
        </p:spPr>
        <p:txBody>
          <a:bodyPr>
            <a:spAutoFit/>
          </a:bodyPr>
          <a:lstStyle/>
          <a:p>
            <a:pPr>
              <a:lnSpc>
                <a:spcPct val="125000"/>
              </a:lnSpc>
            </a:pPr>
            <a:endParaRPr lang="zh-CN" altLang="en-US" sz="1600">
              <a:solidFill>
                <a:srgbClr val="595959"/>
              </a:solidFill>
              <a:latin typeface="微软雅黑" pitchFamily="34" charset="-122"/>
              <a:ea typeface="微软雅黑" pitchFamily="34" charset="-122"/>
            </a:endParaRPr>
          </a:p>
        </p:txBody>
      </p:sp>
      <p:sp>
        <p:nvSpPr>
          <p:cNvPr id="31749" name="文本框 14"/>
          <p:cNvSpPr txBox="1">
            <a:spLocks noChangeArrowheads="1"/>
          </p:cNvSpPr>
          <p:nvPr/>
        </p:nvSpPr>
        <p:spPr bwMode="auto">
          <a:xfrm>
            <a:off x="1587500" y="4460875"/>
            <a:ext cx="7797800" cy="366713"/>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James Allan</a:t>
            </a:r>
            <a:r>
              <a:rPr lang="zh-CN" altLang="en-US">
                <a:latin typeface="微软雅黑" pitchFamily="34" charset="-122"/>
                <a:ea typeface="微软雅黑" pitchFamily="34" charset="-122"/>
              </a:rPr>
              <a:t>和</a:t>
            </a:r>
            <a:r>
              <a:rPr lang="en-US" altLang="zh-CN">
                <a:latin typeface="微软雅黑" pitchFamily="34" charset="-122"/>
                <a:ea typeface="微软雅黑" pitchFamily="34" charset="-122"/>
              </a:rPr>
              <a:t>Michael</a:t>
            </a:r>
            <a:r>
              <a:rPr lang="zh-CN" altLang="en-US">
                <a:latin typeface="微软雅黑" pitchFamily="34" charset="-122"/>
                <a:ea typeface="微软雅黑" pitchFamily="34" charset="-122"/>
              </a:rPr>
              <a:t>采用</a:t>
            </a:r>
            <a:r>
              <a:rPr lang="en-US" altLang="zh-CN">
                <a:latin typeface="微软雅黑" pitchFamily="34" charset="-122"/>
                <a:ea typeface="微软雅黑" pitchFamily="34" charset="-122"/>
              </a:rPr>
              <a:t>Rocchio</a:t>
            </a:r>
            <a:r>
              <a:rPr lang="zh-CN" altLang="en-US">
                <a:latin typeface="微软雅黑" pitchFamily="34" charset="-122"/>
                <a:ea typeface="微软雅黑" pitchFamily="34" charset="-122"/>
              </a:rPr>
              <a:t>算法实施跟踪</a:t>
            </a:r>
            <a:endParaRPr lang="zh-CN" altLang="en-US"/>
          </a:p>
        </p:txBody>
      </p:sp>
      <p:sp>
        <p:nvSpPr>
          <p:cNvPr id="199" name="矩形 198"/>
          <p:cNvSpPr/>
          <p:nvPr/>
        </p:nvSpPr>
        <p:spPr bwMode="auto">
          <a:xfrm>
            <a:off x="1147763" y="3005138"/>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31751" name="文本框 12"/>
          <p:cNvSpPr txBox="1">
            <a:spLocks noChangeArrowheads="1"/>
          </p:cNvSpPr>
          <p:nvPr/>
        </p:nvSpPr>
        <p:spPr bwMode="auto">
          <a:xfrm>
            <a:off x="1539875" y="2847975"/>
            <a:ext cx="8013700" cy="434975"/>
          </a:xfrm>
          <a:prstGeom prst="rect">
            <a:avLst/>
          </a:prstGeom>
          <a:noFill/>
          <a:ln w="9525">
            <a:noFill/>
            <a:miter lim="800000"/>
            <a:headEnd/>
            <a:tailEnd/>
          </a:ln>
        </p:spPr>
        <p:txBody>
          <a:bodyPr>
            <a:spAutoFit/>
          </a:bodyPr>
          <a:lstStyle/>
          <a:p>
            <a:pPr>
              <a:lnSpc>
                <a:spcPct val="125000"/>
              </a:lnSpc>
            </a:pPr>
            <a:r>
              <a:rPr lang="zh-CN" altLang="en-US">
                <a:latin typeface="微软雅黑" pitchFamily="34" charset="-122"/>
                <a:ea typeface="微软雅黑" pitchFamily="34" charset="-122"/>
              </a:rPr>
              <a:t>基于分类策略的话题跟踪研究，比如</a:t>
            </a:r>
            <a:r>
              <a:rPr lang="en-US" altLang="zh-CN">
                <a:latin typeface="微软雅黑" pitchFamily="34" charset="-122"/>
                <a:ea typeface="微软雅黑" pitchFamily="34" charset="-122"/>
              </a:rPr>
              <a:t>k-</a:t>
            </a:r>
            <a:r>
              <a:rPr lang="zh-CN" altLang="en-US">
                <a:latin typeface="微软雅黑" pitchFamily="34" charset="-122"/>
                <a:ea typeface="微软雅黑" pitchFamily="34" charset="-122"/>
              </a:rPr>
              <a:t>最近邻（</a:t>
            </a:r>
            <a:r>
              <a:rPr lang="en-US" altLang="zh-CN">
                <a:latin typeface="微软雅黑" pitchFamily="34" charset="-122"/>
                <a:ea typeface="微软雅黑" pitchFamily="34" charset="-122"/>
              </a:rPr>
              <a:t>KNN</a:t>
            </a:r>
            <a:r>
              <a:rPr lang="zh-CN" altLang="en-US">
                <a:latin typeface="微软雅黑" pitchFamily="34" charset="-122"/>
                <a:ea typeface="微软雅黑" pitchFamily="34" charset="-122"/>
              </a:rPr>
              <a:t>）和决策树（</a:t>
            </a:r>
            <a:r>
              <a:rPr lang="en-US" altLang="zh-CN">
                <a:latin typeface="微软雅黑" pitchFamily="34" charset="-122"/>
                <a:ea typeface="微软雅黑" pitchFamily="34" charset="-122"/>
              </a:rPr>
              <a:t>D-tree</a:t>
            </a:r>
            <a:r>
              <a:rPr lang="zh-CN" altLang="en-US">
                <a:latin typeface="微软雅黑" pitchFamily="34" charset="-122"/>
                <a:ea typeface="微软雅黑" pitchFamily="34" charset="-122"/>
              </a:rPr>
              <a:t>）</a:t>
            </a:r>
            <a:r>
              <a:rPr lang="zh-CN" altLang="en-US"/>
              <a:t> </a:t>
            </a:r>
          </a:p>
        </p:txBody>
      </p:sp>
      <p:sp>
        <p:nvSpPr>
          <p:cNvPr id="31752" name="直接连接符 13"/>
          <p:cNvSpPr>
            <a:spLocks noChangeShapeType="1"/>
          </p:cNvSpPr>
          <p:nvPr/>
        </p:nvSpPr>
        <p:spPr bwMode="auto">
          <a:xfrm>
            <a:off x="674688" y="927100"/>
            <a:ext cx="8313737" cy="0"/>
          </a:xfrm>
          <a:prstGeom prst="line">
            <a:avLst/>
          </a:prstGeom>
          <a:noFill/>
          <a:ln w="6350">
            <a:solidFill>
              <a:srgbClr val="4A7EBB">
                <a:alpha val="25098"/>
              </a:srgbClr>
            </a:solidFill>
            <a:bevel/>
            <a:headEnd/>
            <a:tailEnd/>
          </a:ln>
        </p:spPr>
        <p:txBody>
          <a:bodyPr/>
          <a:lstStyle/>
          <a:p>
            <a:endParaRPr lang="zh-CN" altLang="en-US"/>
          </a:p>
        </p:txBody>
      </p:sp>
      <p:pic>
        <p:nvPicPr>
          <p:cNvPr id="198" name="图片 197"/>
          <p:cNvPicPr>
            <a:picLocks noChangeAspect="1"/>
          </p:cNvPicPr>
          <p:nvPr/>
        </p:nvPicPr>
        <p:blipFill>
          <a:blip r:embed="rId2" cstate="print"/>
          <a:stretch>
            <a:fillRect/>
          </a:stretch>
        </p:blipFill>
        <p:spPr>
          <a:xfrm>
            <a:off x="335816" y="128624"/>
            <a:ext cx="897094" cy="793629"/>
          </a:xfrm>
          <a:prstGeom prst="rect">
            <a:avLst/>
          </a:prstGeom>
          <a:effectLst>
            <a:reflection blurRad="6350" stA="52000" endA="300" endPos="35000" dir="5400000" sy="-100000" algn="bl" rotWithShape="0"/>
          </a:effectLst>
        </p:spPr>
      </p:pic>
      <p:sp>
        <p:nvSpPr>
          <p:cNvPr id="31754" name="文本框 344"/>
          <p:cNvSpPr txBox="1">
            <a:spLocks noChangeArrowheads="1"/>
          </p:cNvSpPr>
          <p:nvPr/>
        </p:nvSpPr>
        <p:spPr bwMode="auto">
          <a:xfrm>
            <a:off x="1647825" y="193675"/>
            <a:ext cx="3232150" cy="701675"/>
          </a:xfrm>
          <a:prstGeom prst="rect">
            <a:avLst/>
          </a:prstGeom>
          <a:noFill/>
          <a:ln w="9525">
            <a:noFill/>
            <a:miter lim="800000"/>
            <a:headEnd/>
            <a:tailEnd/>
          </a:ln>
        </p:spPr>
        <p:txBody>
          <a:bodyPr wrap="none">
            <a:spAutoFit/>
          </a:bodyPr>
          <a:lstStyle/>
          <a:p>
            <a:r>
              <a:rPr lang="zh-CN" altLang="en-US" sz="4000">
                <a:solidFill>
                  <a:srgbClr val="31B5D6"/>
                </a:solidFill>
                <a:latin typeface="微软雅黑" pitchFamily="34" charset="-122"/>
                <a:ea typeface="微软雅黑" pitchFamily="34" charset="-122"/>
                <a:cs typeface="华康俪金黑W8(P)"/>
              </a:rPr>
              <a:t>相关研究现状</a:t>
            </a:r>
          </a:p>
        </p:txBody>
      </p:sp>
      <p:sp>
        <p:nvSpPr>
          <p:cNvPr id="31755" name="文本框 70"/>
          <p:cNvSpPr txBox="1">
            <a:spLocks noChangeArrowheads="1"/>
          </p:cNvSpPr>
          <p:nvPr/>
        </p:nvSpPr>
        <p:spPr bwMode="auto">
          <a:xfrm>
            <a:off x="731838" y="1692275"/>
            <a:ext cx="4451350" cy="579438"/>
          </a:xfrm>
          <a:prstGeom prst="rect">
            <a:avLst/>
          </a:prstGeom>
          <a:noFill/>
          <a:ln w="9525">
            <a:noFill/>
            <a:miter lim="800000"/>
            <a:headEnd/>
            <a:tailEnd/>
          </a:ln>
        </p:spPr>
        <p:txBody>
          <a:bodyPr wrap="none">
            <a:spAutoFit/>
          </a:bodyPr>
          <a:lstStyle/>
          <a:p>
            <a:r>
              <a:rPr lang="en-US" altLang="zh-CN" sz="3200">
                <a:solidFill>
                  <a:srgbClr val="F784A5"/>
                </a:solidFill>
                <a:latin typeface="华康俪金黑W8(P)"/>
                <a:ea typeface="华康俪金黑W8(P)"/>
                <a:cs typeface="华康俪金黑W8(P)"/>
              </a:rPr>
              <a:t>1.</a:t>
            </a:r>
            <a:r>
              <a:rPr lang="zh-CN" altLang="en-US" sz="3200">
                <a:solidFill>
                  <a:srgbClr val="F784A5"/>
                </a:solidFill>
                <a:latin typeface="华康俪金黑W8(P)"/>
                <a:ea typeface="华康俪金黑W8(P)"/>
                <a:cs typeface="华康俪金黑W8(P)"/>
              </a:rPr>
              <a:t>传统话题跟踪（</a:t>
            </a:r>
            <a:r>
              <a:rPr lang="en-US" altLang="zh-CN" sz="3200">
                <a:solidFill>
                  <a:srgbClr val="F784A5"/>
                </a:solidFill>
                <a:latin typeface="华康俪金黑W8(P)"/>
                <a:ea typeface="华康俪金黑W8(P)"/>
                <a:cs typeface="华康俪金黑W8(P)"/>
              </a:rPr>
              <a:t>TTT</a:t>
            </a:r>
            <a:r>
              <a:rPr lang="zh-CN" altLang="en-US" sz="3200">
                <a:solidFill>
                  <a:srgbClr val="F784A5"/>
                </a:solidFill>
                <a:latin typeface="华康俪金黑W8(P)"/>
                <a:ea typeface="华康俪金黑W8(P)"/>
                <a:cs typeface="华康俪金黑W8(P)"/>
              </a:rPr>
              <a:t>）</a:t>
            </a:r>
          </a:p>
        </p:txBody>
      </p:sp>
      <p:sp>
        <p:nvSpPr>
          <p:cNvPr id="2" name="矩形 189"/>
          <p:cNvSpPr/>
          <p:nvPr/>
        </p:nvSpPr>
        <p:spPr bwMode="auto">
          <a:xfrm>
            <a:off x="1125538" y="3770313"/>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31757" name="文本框 12"/>
          <p:cNvSpPr txBox="1">
            <a:spLocks noChangeArrowheads="1"/>
          </p:cNvSpPr>
          <p:nvPr/>
        </p:nvSpPr>
        <p:spPr bwMode="auto">
          <a:xfrm>
            <a:off x="1598613" y="3681413"/>
            <a:ext cx="8013700" cy="434975"/>
          </a:xfrm>
          <a:prstGeom prst="rect">
            <a:avLst/>
          </a:prstGeom>
          <a:noFill/>
          <a:ln w="9525">
            <a:noFill/>
            <a:miter lim="800000"/>
            <a:headEnd/>
            <a:tailEnd/>
          </a:ln>
        </p:spPr>
        <p:txBody>
          <a:bodyPr>
            <a:spAutoFit/>
          </a:bodyPr>
          <a:lstStyle/>
          <a:p>
            <a:pPr>
              <a:lnSpc>
                <a:spcPct val="125000"/>
              </a:lnSpc>
            </a:pPr>
            <a:r>
              <a:rPr lang="en-US" altLang="zh-CN">
                <a:latin typeface="微软雅黑" pitchFamily="34" charset="-122"/>
                <a:ea typeface="微软雅黑" pitchFamily="34" charset="-122"/>
              </a:rPr>
              <a:t>UMass</a:t>
            </a:r>
            <a:r>
              <a:rPr lang="zh-CN" altLang="en-US">
                <a:latin typeface="微软雅黑" pitchFamily="34" charset="-122"/>
                <a:ea typeface="微软雅黑" pitchFamily="34" charset="-122"/>
              </a:rPr>
              <a:t>采用二元分类方法跟踪话题的相关报道</a:t>
            </a:r>
            <a:r>
              <a:rPr lang="zh-CN" altLang="en-US"/>
              <a:t> </a:t>
            </a:r>
          </a:p>
        </p:txBody>
      </p:sp>
      <p:cxnSp>
        <p:nvCxnSpPr>
          <p:cNvPr id="3" name="直接连接符 184"/>
          <p:cNvCxnSpPr/>
          <p:nvPr/>
        </p:nvCxnSpPr>
        <p:spPr>
          <a:xfrm>
            <a:off x="769938" y="3406775"/>
            <a:ext cx="8748712" cy="79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矩形 189"/>
          <p:cNvSpPr/>
          <p:nvPr/>
        </p:nvSpPr>
        <p:spPr bwMode="auto">
          <a:xfrm>
            <a:off x="1063625" y="5340350"/>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63505" name="文本框 14"/>
          <p:cNvSpPr txBox="1">
            <a:spLocks noChangeArrowheads="1"/>
          </p:cNvSpPr>
          <p:nvPr/>
        </p:nvSpPr>
        <p:spPr bwMode="auto">
          <a:xfrm>
            <a:off x="1619250" y="5207000"/>
            <a:ext cx="7797800" cy="366713"/>
          </a:xfrm>
          <a:prstGeom prst="rect">
            <a:avLst/>
          </a:prstGeom>
          <a:noFill/>
          <a:ln w="9525">
            <a:noFill/>
            <a:miter lim="800000"/>
            <a:headEnd/>
            <a:tailEnd/>
          </a:ln>
        </p:spPr>
        <p:txBody>
          <a:bodyPr>
            <a:spAutoFit/>
          </a:bodyPr>
          <a:lstStyle/>
          <a:p>
            <a:pPr>
              <a:defRPr/>
            </a:pPr>
            <a:r>
              <a:rPr lang="zh-CN" altLang="en-US">
                <a:effectLst>
                  <a:outerShdw blurRad="38100" dist="38100" dir="2700000" algn="tl">
                    <a:srgbClr val="C0C0C0"/>
                  </a:outerShdw>
                </a:effectLst>
                <a:latin typeface="微软雅黑" pitchFamily="34" charset="-122"/>
                <a:ea typeface="微软雅黑" pitchFamily="34" charset="-122"/>
              </a:rPr>
              <a:t>其它面向</a:t>
            </a:r>
            <a:r>
              <a:rPr lang="en-US" altLang="zh-CN">
                <a:effectLst>
                  <a:outerShdw blurRad="38100" dist="38100" dir="2700000" algn="tl">
                    <a:srgbClr val="C0C0C0"/>
                  </a:outerShdw>
                </a:effectLst>
                <a:latin typeface="微软雅黑" pitchFamily="34" charset="-122"/>
                <a:ea typeface="微软雅黑" pitchFamily="34" charset="-122"/>
              </a:rPr>
              <a:t>TTT</a:t>
            </a:r>
            <a:r>
              <a:rPr lang="zh-CN" altLang="en-US">
                <a:effectLst>
                  <a:outerShdw blurRad="38100" dist="38100" dir="2700000" algn="tl">
                    <a:srgbClr val="C0C0C0"/>
                  </a:outerShdw>
                </a:effectLst>
                <a:latin typeface="微软雅黑" pitchFamily="34" charset="-122"/>
                <a:ea typeface="微软雅黑" pitchFamily="34" charset="-122"/>
              </a:rPr>
              <a:t>的研究工作还包括话题与报道的相似度匹配算法</a:t>
            </a:r>
            <a:r>
              <a:rPr lang="zh-CN" altLang="en-US">
                <a:latin typeface="微软雅黑" pitchFamily="34" charset="-122"/>
                <a:ea typeface="微软雅黑" pitchFamily="34" charset="-122"/>
              </a:rPr>
              <a:t> </a:t>
            </a:r>
          </a:p>
        </p:txBody>
      </p:sp>
      <p:cxnSp>
        <p:nvCxnSpPr>
          <p:cNvPr id="5" name="直接连接符 186"/>
          <p:cNvCxnSpPr/>
          <p:nvPr/>
        </p:nvCxnSpPr>
        <p:spPr>
          <a:xfrm>
            <a:off x="762000" y="5781675"/>
            <a:ext cx="8696325" cy="1746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1000"/>
                                        <p:tgtEl>
                                          <p:spTgt spid="185"/>
                                        </p:tgtEl>
                                      </p:cBhvr>
                                    </p:animEffect>
                                    <p:anim calcmode="lin" valueType="num">
                                      <p:cBhvr>
                                        <p:cTn id="8" dur="1000" fill="hold"/>
                                        <p:tgtEl>
                                          <p:spTgt spid="185"/>
                                        </p:tgtEl>
                                        <p:attrNameLst>
                                          <p:attrName>ppt_x</p:attrName>
                                        </p:attrNameLst>
                                      </p:cBhvr>
                                      <p:tavLst>
                                        <p:tav tm="0">
                                          <p:val>
                                            <p:strVal val="#ppt_x"/>
                                          </p:val>
                                        </p:tav>
                                        <p:tav tm="100000">
                                          <p:val>
                                            <p:strVal val="#ppt_x"/>
                                          </p:val>
                                        </p:tav>
                                      </p:tavLst>
                                    </p:anim>
                                    <p:anim calcmode="lin" valueType="num">
                                      <p:cBhvr>
                                        <p:cTn id="9" dur="1000" fill="hold"/>
                                        <p:tgtEl>
                                          <p:spTgt spid="18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fade">
                                      <p:cBhvr>
                                        <p:cTn id="12" dur="1000"/>
                                        <p:tgtEl>
                                          <p:spTgt spid="187"/>
                                        </p:tgtEl>
                                      </p:cBhvr>
                                    </p:animEffect>
                                    <p:anim calcmode="lin" valueType="num">
                                      <p:cBhvr>
                                        <p:cTn id="13" dur="1000" fill="hold"/>
                                        <p:tgtEl>
                                          <p:spTgt spid="187"/>
                                        </p:tgtEl>
                                        <p:attrNameLst>
                                          <p:attrName>ppt_x</p:attrName>
                                        </p:attrNameLst>
                                      </p:cBhvr>
                                      <p:tavLst>
                                        <p:tav tm="0">
                                          <p:val>
                                            <p:strVal val="#ppt_x"/>
                                          </p:val>
                                        </p:tav>
                                        <p:tav tm="100000">
                                          <p:val>
                                            <p:strVal val="#ppt_x"/>
                                          </p:val>
                                        </p:tav>
                                      </p:tavLst>
                                    </p:anim>
                                    <p:anim calcmode="lin" valueType="num">
                                      <p:cBhvr>
                                        <p:cTn id="14" dur="1000" fill="hold"/>
                                        <p:tgtEl>
                                          <p:spTgt spid="18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90"/>
                                        </p:tgtEl>
                                        <p:attrNameLst>
                                          <p:attrName>style.visibility</p:attrName>
                                        </p:attrNameLst>
                                      </p:cBhvr>
                                      <p:to>
                                        <p:strVal val="visible"/>
                                      </p:to>
                                    </p:set>
                                    <p:animEffect transition="in" filter="fade">
                                      <p:cBhvr>
                                        <p:cTn id="17" dur="1000"/>
                                        <p:tgtEl>
                                          <p:spTgt spid="190"/>
                                        </p:tgtEl>
                                      </p:cBhvr>
                                    </p:animEffect>
                                    <p:anim calcmode="lin" valueType="num">
                                      <p:cBhvr>
                                        <p:cTn id="18" dur="1000" fill="hold"/>
                                        <p:tgtEl>
                                          <p:spTgt spid="190"/>
                                        </p:tgtEl>
                                        <p:attrNameLst>
                                          <p:attrName>ppt_x</p:attrName>
                                        </p:attrNameLst>
                                      </p:cBhvr>
                                      <p:tavLst>
                                        <p:tav tm="0">
                                          <p:val>
                                            <p:strVal val="#ppt_x"/>
                                          </p:val>
                                        </p:tav>
                                        <p:tav tm="100000">
                                          <p:val>
                                            <p:strVal val="#ppt_x"/>
                                          </p:val>
                                        </p:tav>
                                      </p:tavLst>
                                    </p:anim>
                                    <p:anim calcmode="lin" valueType="num">
                                      <p:cBhvr>
                                        <p:cTn id="19" dur="1000" fill="hold"/>
                                        <p:tgtEl>
                                          <p:spTgt spid="190"/>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nodePh="1">
                                  <p:stCondLst>
                                    <p:cond delay="0"/>
                                  </p:stCondLst>
                                  <p:endCondLst>
                                    <p:cond evt="begin" delay="0">
                                      <p:tn val="20"/>
                                    </p:cond>
                                  </p:endCondLst>
                                  <p:childTnLst>
                                    <p:set>
                                      <p:cBhvr>
                                        <p:cTn id="21" dur="1" fill="hold">
                                          <p:stCondLst>
                                            <p:cond delay="0"/>
                                          </p:stCondLst>
                                        </p:cTn>
                                        <p:tgtEl>
                                          <p:spTgt spid="31748"/>
                                        </p:tgtEl>
                                        <p:attrNameLst>
                                          <p:attrName>style.visibility</p:attrName>
                                        </p:attrNameLst>
                                      </p:cBhvr>
                                      <p:to>
                                        <p:strVal val="visible"/>
                                      </p:to>
                                    </p:set>
                                    <p:animEffect transition="in" filter="fade">
                                      <p:cBhvr>
                                        <p:cTn id="22" dur="1000"/>
                                        <p:tgtEl>
                                          <p:spTgt spid="31748"/>
                                        </p:tgtEl>
                                      </p:cBhvr>
                                    </p:animEffect>
                                    <p:anim calcmode="lin" valueType="num">
                                      <p:cBhvr>
                                        <p:cTn id="23" dur="1000" fill="hold"/>
                                        <p:tgtEl>
                                          <p:spTgt spid="31748"/>
                                        </p:tgtEl>
                                        <p:attrNameLst>
                                          <p:attrName>ppt_x</p:attrName>
                                        </p:attrNameLst>
                                      </p:cBhvr>
                                      <p:tavLst>
                                        <p:tav tm="0">
                                          <p:val>
                                            <p:strVal val="#ppt_x"/>
                                          </p:val>
                                        </p:tav>
                                        <p:tav tm="100000">
                                          <p:val>
                                            <p:strVal val="#ppt_x"/>
                                          </p:val>
                                        </p:tav>
                                      </p:tavLst>
                                    </p:anim>
                                    <p:anim calcmode="lin" valueType="num">
                                      <p:cBhvr>
                                        <p:cTn id="24" dur="1000" fill="hold"/>
                                        <p:tgtEl>
                                          <p:spTgt spid="31748"/>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31749"/>
                                        </p:tgtEl>
                                        <p:attrNameLst>
                                          <p:attrName>style.visibility</p:attrName>
                                        </p:attrNameLst>
                                      </p:cBhvr>
                                      <p:to>
                                        <p:strVal val="visible"/>
                                      </p:to>
                                    </p:set>
                                    <p:animEffect transition="in" filter="fade">
                                      <p:cBhvr>
                                        <p:cTn id="27" dur="1000"/>
                                        <p:tgtEl>
                                          <p:spTgt spid="31749"/>
                                        </p:tgtEl>
                                      </p:cBhvr>
                                    </p:animEffect>
                                    <p:anim calcmode="lin" valueType="num">
                                      <p:cBhvr>
                                        <p:cTn id="28" dur="1000" fill="hold"/>
                                        <p:tgtEl>
                                          <p:spTgt spid="31749"/>
                                        </p:tgtEl>
                                        <p:attrNameLst>
                                          <p:attrName>ppt_x</p:attrName>
                                        </p:attrNameLst>
                                      </p:cBhvr>
                                      <p:tavLst>
                                        <p:tav tm="0">
                                          <p:val>
                                            <p:strVal val="#ppt_x"/>
                                          </p:val>
                                        </p:tav>
                                        <p:tav tm="100000">
                                          <p:val>
                                            <p:strVal val="#ppt_x"/>
                                          </p:val>
                                        </p:tav>
                                      </p:tavLst>
                                    </p:anim>
                                    <p:anim calcmode="lin" valueType="num">
                                      <p:cBhvr>
                                        <p:cTn id="29" dur="1000" fill="hold"/>
                                        <p:tgtEl>
                                          <p:spTgt spid="31749"/>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99"/>
                                        </p:tgtEl>
                                        <p:attrNameLst>
                                          <p:attrName>style.visibility</p:attrName>
                                        </p:attrNameLst>
                                      </p:cBhvr>
                                      <p:to>
                                        <p:strVal val="visible"/>
                                      </p:to>
                                    </p:set>
                                    <p:animEffect transition="in" filter="fade">
                                      <p:cBhvr>
                                        <p:cTn id="32" dur="1000"/>
                                        <p:tgtEl>
                                          <p:spTgt spid="199"/>
                                        </p:tgtEl>
                                      </p:cBhvr>
                                    </p:animEffect>
                                    <p:anim calcmode="lin" valueType="num">
                                      <p:cBhvr>
                                        <p:cTn id="33" dur="1000" fill="hold"/>
                                        <p:tgtEl>
                                          <p:spTgt spid="199"/>
                                        </p:tgtEl>
                                        <p:attrNameLst>
                                          <p:attrName>ppt_x</p:attrName>
                                        </p:attrNameLst>
                                      </p:cBhvr>
                                      <p:tavLst>
                                        <p:tav tm="0">
                                          <p:val>
                                            <p:strVal val="#ppt_x"/>
                                          </p:val>
                                        </p:tav>
                                        <p:tav tm="100000">
                                          <p:val>
                                            <p:strVal val="#ppt_x"/>
                                          </p:val>
                                        </p:tav>
                                      </p:tavLst>
                                    </p:anim>
                                    <p:anim calcmode="lin" valueType="num">
                                      <p:cBhvr>
                                        <p:cTn id="34" dur="1000" fill="hold"/>
                                        <p:tgtEl>
                                          <p:spTgt spid="199"/>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31751"/>
                                        </p:tgtEl>
                                        <p:attrNameLst>
                                          <p:attrName>style.visibility</p:attrName>
                                        </p:attrNameLst>
                                      </p:cBhvr>
                                      <p:to>
                                        <p:strVal val="visible"/>
                                      </p:to>
                                    </p:set>
                                    <p:animEffect transition="in" filter="fade">
                                      <p:cBhvr>
                                        <p:cTn id="37" dur="1000"/>
                                        <p:tgtEl>
                                          <p:spTgt spid="31751"/>
                                        </p:tgtEl>
                                      </p:cBhvr>
                                    </p:animEffect>
                                    <p:anim calcmode="lin" valueType="num">
                                      <p:cBhvr>
                                        <p:cTn id="38" dur="1000" fill="hold"/>
                                        <p:tgtEl>
                                          <p:spTgt spid="31751"/>
                                        </p:tgtEl>
                                        <p:attrNameLst>
                                          <p:attrName>ppt_x</p:attrName>
                                        </p:attrNameLst>
                                      </p:cBhvr>
                                      <p:tavLst>
                                        <p:tav tm="0">
                                          <p:val>
                                            <p:strVal val="#ppt_x"/>
                                          </p:val>
                                        </p:tav>
                                        <p:tav tm="100000">
                                          <p:val>
                                            <p:strVal val="#ppt_x"/>
                                          </p:val>
                                        </p:tav>
                                      </p:tavLst>
                                    </p:anim>
                                    <p:anim calcmode="lin" valueType="num">
                                      <p:cBhvr>
                                        <p:cTn id="39" dur="1000" fill="hold"/>
                                        <p:tgtEl>
                                          <p:spTgt spid="31751"/>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31755"/>
                                        </p:tgtEl>
                                        <p:attrNameLst>
                                          <p:attrName>style.visibility</p:attrName>
                                        </p:attrNameLst>
                                      </p:cBhvr>
                                      <p:to>
                                        <p:strVal val="visible"/>
                                      </p:to>
                                    </p:set>
                                    <p:animEffect transition="in" filter="fade">
                                      <p:cBhvr>
                                        <p:cTn id="42" dur="1000"/>
                                        <p:tgtEl>
                                          <p:spTgt spid="31755"/>
                                        </p:tgtEl>
                                      </p:cBhvr>
                                    </p:animEffect>
                                    <p:anim calcmode="lin" valueType="num">
                                      <p:cBhvr>
                                        <p:cTn id="43" dur="1000" fill="hold"/>
                                        <p:tgtEl>
                                          <p:spTgt spid="31755"/>
                                        </p:tgtEl>
                                        <p:attrNameLst>
                                          <p:attrName>ppt_x</p:attrName>
                                        </p:attrNameLst>
                                      </p:cBhvr>
                                      <p:tavLst>
                                        <p:tav tm="0">
                                          <p:val>
                                            <p:strVal val="#ppt_x"/>
                                          </p:val>
                                        </p:tav>
                                        <p:tav tm="100000">
                                          <p:val>
                                            <p:strVal val="#ppt_x"/>
                                          </p:val>
                                        </p:tav>
                                      </p:tavLst>
                                    </p:anim>
                                    <p:anim calcmode="lin" valueType="num">
                                      <p:cBhvr>
                                        <p:cTn id="44" dur="1000" fill="hold"/>
                                        <p:tgtEl>
                                          <p:spTgt spid="31755"/>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1000"/>
                                        <p:tgtEl>
                                          <p:spTgt spid="2"/>
                                        </p:tgtEl>
                                      </p:cBhvr>
                                    </p:animEffect>
                                    <p:anim calcmode="lin" valueType="num">
                                      <p:cBhvr>
                                        <p:cTn id="48" dur="1000" fill="hold"/>
                                        <p:tgtEl>
                                          <p:spTgt spid="2"/>
                                        </p:tgtEl>
                                        <p:attrNameLst>
                                          <p:attrName>ppt_x</p:attrName>
                                        </p:attrNameLst>
                                      </p:cBhvr>
                                      <p:tavLst>
                                        <p:tav tm="0">
                                          <p:val>
                                            <p:strVal val="#ppt_x"/>
                                          </p:val>
                                        </p:tav>
                                        <p:tav tm="100000">
                                          <p:val>
                                            <p:strVal val="#ppt_x"/>
                                          </p:val>
                                        </p:tav>
                                      </p:tavLst>
                                    </p:anim>
                                    <p:anim calcmode="lin" valueType="num">
                                      <p:cBhvr>
                                        <p:cTn id="49" dur="1000" fill="hold"/>
                                        <p:tgtEl>
                                          <p:spTgt spid="2"/>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31757"/>
                                        </p:tgtEl>
                                        <p:attrNameLst>
                                          <p:attrName>style.visibility</p:attrName>
                                        </p:attrNameLst>
                                      </p:cBhvr>
                                      <p:to>
                                        <p:strVal val="visible"/>
                                      </p:to>
                                    </p:set>
                                    <p:animEffect transition="in" filter="fade">
                                      <p:cBhvr>
                                        <p:cTn id="52" dur="1000"/>
                                        <p:tgtEl>
                                          <p:spTgt spid="31757"/>
                                        </p:tgtEl>
                                      </p:cBhvr>
                                    </p:animEffect>
                                    <p:anim calcmode="lin" valueType="num">
                                      <p:cBhvr>
                                        <p:cTn id="53" dur="1000" fill="hold"/>
                                        <p:tgtEl>
                                          <p:spTgt spid="31757"/>
                                        </p:tgtEl>
                                        <p:attrNameLst>
                                          <p:attrName>ppt_x</p:attrName>
                                        </p:attrNameLst>
                                      </p:cBhvr>
                                      <p:tavLst>
                                        <p:tav tm="0">
                                          <p:val>
                                            <p:strVal val="#ppt_x"/>
                                          </p:val>
                                        </p:tav>
                                        <p:tav tm="100000">
                                          <p:val>
                                            <p:strVal val="#ppt_x"/>
                                          </p:val>
                                        </p:tav>
                                      </p:tavLst>
                                    </p:anim>
                                    <p:anim calcmode="lin" valueType="num">
                                      <p:cBhvr>
                                        <p:cTn id="54" dur="1000" fill="hold"/>
                                        <p:tgtEl>
                                          <p:spTgt spid="31757"/>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1000"/>
                                        <p:tgtEl>
                                          <p:spTgt spid="3"/>
                                        </p:tgtEl>
                                      </p:cBhvr>
                                    </p:animEffect>
                                    <p:anim calcmode="lin" valueType="num">
                                      <p:cBhvr>
                                        <p:cTn id="58" dur="1000" fill="hold"/>
                                        <p:tgtEl>
                                          <p:spTgt spid="3"/>
                                        </p:tgtEl>
                                        <p:attrNameLst>
                                          <p:attrName>ppt_x</p:attrName>
                                        </p:attrNameLst>
                                      </p:cBhvr>
                                      <p:tavLst>
                                        <p:tav tm="0">
                                          <p:val>
                                            <p:strVal val="#ppt_x"/>
                                          </p:val>
                                        </p:tav>
                                        <p:tav tm="100000">
                                          <p:val>
                                            <p:strVal val="#ppt_x"/>
                                          </p:val>
                                        </p:tav>
                                      </p:tavLst>
                                    </p:anim>
                                    <p:anim calcmode="lin" valueType="num">
                                      <p:cBhvr>
                                        <p:cTn id="59" dur="1000" fill="hold"/>
                                        <p:tgtEl>
                                          <p:spTgt spid="3"/>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1000"/>
                                        <p:tgtEl>
                                          <p:spTgt spid="4"/>
                                        </p:tgtEl>
                                      </p:cBhvr>
                                    </p:animEffect>
                                    <p:anim calcmode="lin" valueType="num">
                                      <p:cBhvr>
                                        <p:cTn id="63" dur="1000" fill="hold"/>
                                        <p:tgtEl>
                                          <p:spTgt spid="4"/>
                                        </p:tgtEl>
                                        <p:attrNameLst>
                                          <p:attrName>ppt_x</p:attrName>
                                        </p:attrNameLst>
                                      </p:cBhvr>
                                      <p:tavLst>
                                        <p:tav tm="0">
                                          <p:val>
                                            <p:strVal val="#ppt_x"/>
                                          </p:val>
                                        </p:tav>
                                        <p:tav tm="100000">
                                          <p:val>
                                            <p:strVal val="#ppt_x"/>
                                          </p:val>
                                        </p:tav>
                                      </p:tavLst>
                                    </p:anim>
                                    <p:anim calcmode="lin" valueType="num">
                                      <p:cBhvr>
                                        <p:cTn id="64" dur="1000" fill="hold"/>
                                        <p:tgtEl>
                                          <p:spTgt spid="4"/>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63505"/>
                                        </p:tgtEl>
                                        <p:attrNameLst>
                                          <p:attrName>style.visibility</p:attrName>
                                        </p:attrNameLst>
                                      </p:cBhvr>
                                      <p:to>
                                        <p:strVal val="visible"/>
                                      </p:to>
                                    </p:set>
                                    <p:animEffect transition="in" filter="fade">
                                      <p:cBhvr>
                                        <p:cTn id="67" dur="1000"/>
                                        <p:tgtEl>
                                          <p:spTgt spid="63505"/>
                                        </p:tgtEl>
                                      </p:cBhvr>
                                    </p:animEffect>
                                    <p:anim calcmode="lin" valueType="num">
                                      <p:cBhvr>
                                        <p:cTn id="68" dur="1000" fill="hold"/>
                                        <p:tgtEl>
                                          <p:spTgt spid="63505"/>
                                        </p:tgtEl>
                                        <p:attrNameLst>
                                          <p:attrName>ppt_x</p:attrName>
                                        </p:attrNameLst>
                                      </p:cBhvr>
                                      <p:tavLst>
                                        <p:tav tm="0">
                                          <p:val>
                                            <p:strVal val="#ppt_x"/>
                                          </p:val>
                                        </p:tav>
                                        <p:tav tm="100000">
                                          <p:val>
                                            <p:strVal val="#ppt_x"/>
                                          </p:val>
                                        </p:tav>
                                      </p:tavLst>
                                    </p:anim>
                                    <p:anim calcmode="lin" valueType="num">
                                      <p:cBhvr>
                                        <p:cTn id="69" dur="1000" fill="hold"/>
                                        <p:tgtEl>
                                          <p:spTgt spid="63505"/>
                                        </p:tgtEl>
                                        <p:attrNameLst>
                                          <p:attrName>ppt_y</p:attrName>
                                        </p:attrNameLst>
                                      </p:cBhvr>
                                      <p:tavLst>
                                        <p:tav tm="0">
                                          <p:val>
                                            <p:strVal val="#ppt_y-.1"/>
                                          </p:val>
                                        </p:tav>
                                        <p:tav tm="100000">
                                          <p:val>
                                            <p:strVal val="#ppt_y"/>
                                          </p:val>
                                        </p:tav>
                                      </p:tavLst>
                                    </p:anim>
                                  </p:childTnLst>
                                </p:cTn>
                              </p:par>
                              <p:par>
                                <p:cTn id="70" presetID="47" presetClass="entr" presetSubtype="0" fill="hold" nodeType="with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fade">
                                      <p:cBhvr>
                                        <p:cTn id="72" dur="1000"/>
                                        <p:tgtEl>
                                          <p:spTgt spid="5"/>
                                        </p:tgtEl>
                                      </p:cBhvr>
                                    </p:animEffect>
                                    <p:anim calcmode="lin" valueType="num">
                                      <p:cBhvr>
                                        <p:cTn id="73" dur="1000" fill="hold"/>
                                        <p:tgtEl>
                                          <p:spTgt spid="5"/>
                                        </p:tgtEl>
                                        <p:attrNameLst>
                                          <p:attrName>ppt_x</p:attrName>
                                        </p:attrNameLst>
                                      </p:cBhvr>
                                      <p:tavLst>
                                        <p:tav tm="0">
                                          <p:val>
                                            <p:strVal val="#ppt_x"/>
                                          </p:val>
                                        </p:tav>
                                        <p:tav tm="100000">
                                          <p:val>
                                            <p:strVal val="#ppt_x"/>
                                          </p:val>
                                        </p:tav>
                                      </p:tavLst>
                                    </p:anim>
                                    <p:anim calcmode="lin" valueType="num">
                                      <p:cBhvr>
                                        <p:cTn id="7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p:bldP spid="31748" grpId="0"/>
      <p:bldP spid="31749" grpId="0"/>
      <p:bldP spid="199" grpId="0" animBg="1"/>
      <p:bldP spid="31751" grpId="0"/>
      <p:bldP spid="31755" grpId="0"/>
      <p:bldP spid="2" grpId="0" animBg="1"/>
      <p:bldP spid="31757" grpId="0"/>
      <p:bldP spid="4" grpId="0" animBg="1"/>
      <p:bldP spid="6350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5" name="直接连接符 184"/>
          <p:cNvCxnSpPr/>
          <p:nvPr/>
        </p:nvCxnSpPr>
        <p:spPr>
          <a:xfrm>
            <a:off x="719138" y="4227513"/>
            <a:ext cx="8748712" cy="79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709613" y="5280025"/>
            <a:ext cx="8696325" cy="1746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90" name="矩形 189"/>
          <p:cNvSpPr/>
          <p:nvPr/>
        </p:nvSpPr>
        <p:spPr bwMode="auto">
          <a:xfrm>
            <a:off x="1109663" y="4530725"/>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32772" name="文本框 13"/>
          <p:cNvSpPr txBox="1">
            <a:spLocks noChangeArrowheads="1"/>
          </p:cNvSpPr>
          <p:nvPr/>
        </p:nvSpPr>
        <p:spPr bwMode="auto">
          <a:xfrm>
            <a:off x="1530350" y="4281488"/>
            <a:ext cx="3270250" cy="398462"/>
          </a:xfrm>
          <a:prstGeom prst="rect">
            <a:avLst/>
          </a:prstGeom>
          <a:noFill/>
          <a:ln w="9525">
            <a:noFill/>
            <a:miter lim="800000"/>
            <a:headEnd/>
            <a:tailEnd/>
          </a:ln>
        </p:spPr>
        <p:txBody>
          <a:bodyPr>
            <a:spAutoFit/>
          </a:bodyPr>
          <a:lstStyle/>
          <a:p>
            <a:pPr>
              <a:lnSpc>
                <a:spcPct val="125000"/>
              </a:lnSpc>
            </a:pPr>
            <a:endParaRPr lang="zh-CN" altLang="en-US" sz="1600">
              <a:solidFill>
                <a:srgbClr val="595959"/>
              </a:solidFill>
              <a:latin typeface="微软雅黑" pitchFamily="34" charset="-122"/>
              <a:ea typeface="微软雅黑" pitchFamily="34" charset="-122"/>
            </a:endParaRPr>
          </a:p>
        </p:txBody>
      </p:sp>
      <p:sp>
        <p:nvSpPr>
          <p:cNvPr id="64518" name="文本框 14"/>
          <p:cNvSpPr txBox="1">
            <a:spLocks noChangeArrowheads="1"/>
          </p:cNvSpPr>
          <p:nvPr/>
        </p:nvSpPr>
        <p:spPr bwMode="auto">
          <a:xfrm>
            <a:off x="1587500" y="4468813"/>
            <a:ext cx="7797800" cy="641350"/>
          </a:xfrm>
          <a:prstGeom prst="rect">
            <a:avLst/>
          </a:prstGeom>
          <a:noFill/>
          <a:ln w="9525">
            <a:noFill/>
            <a:miter lim="800000"/>
            <a:headEnd/>
            <a:tailEnd/>
          </a:ln>
        </p:spPr>
        <p:txBody>
          <a:bodyPr>
            <a:spAutoFit/>
          </a:bodyPr>
          <a:lstStyle/>
          <a:p>
            <a:pPr>
              <a:defRPr/>
            </a:pPr>
            <a:r>
              <a:rPr lang="zh-CN" altLang="en-US">
                <a:effectLst>
                  <a:outerShdw blurRad="38100" dist="38100" dir="2700000" algn="tl">
                    <a:srgbClr val="C0C0C0"/>
                  </a:outerShdw>
                </a:effectLst>
                <a:latin typeface="微软雅黑" pitchFamily="34" charset="-122"/>
                <a:ea typeface="微软雅黑" pitchFamily="34" charset="-122"/>
              </a:rPr>
              <a:t>未来的研究重心在于如何有效利用新闻语料的时间特征，并分析话题发展在时间轴上的分布。</a:t>
            </a:r>
            <a:r>
              <a:rPr lang="zh-CN" altLang="en-US">
                <a:latin typeface="微软雅黑" pitchFamily="34" charset="-122"/>
                <a:ea typeface="微软雅黑" pitchFamily="34" charset="-122"/>
              </a:rPr>
              <a:t> </a:t>
            </a:r>
          </a:p>
        </p:txBody>
      </p:sp>
      <p:sp>
        <p:nvSpPr>
          <p:cNvPr id="199" name="矩形 198"/>
          <p:cNvSpPr/>
          <p:nvPr/>
        </p:nvSpPr>
        <p:spPr bwMode="auto">
          <a:xfrm>
            <a:off x="1147763" y="3005138"/>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64520" name="文本框 12"/>
          <p:cNvSpPr txBox="1">
            <a:spLocks noChangeArrowheads="1"/>
          </p:cNvSpPr>
          <p:nvPr/>
        </p:nvSpPr>
        <p:spPr bwMode="auto">
          <a:xfrm>
            <a:off x="1539875" y="2838450"/>
            <a:ext cx="8013700" cy="434975"/>
          </a:xfrm>
          <a:prstGeom prst="rect">
            <a:avLst/>
          </a:prstGeom>
          <a:noFill/>
          <a:ln w="9525">
            <a:noFill/>
            <a:miter lim="800000"/>
            <a:headEnd/>
            <a:tailEnd/>
          </a:ln>
        </p:spPr>
        <p:txBody>
          <a:bodyPr>
            <a:spAutoFit/>
          </a:bodyPr>
          <a:lstStyle/>
          <a:p>
            <a:pPr>
              <a:lnSpc>
                <a:spcPct val="125000"/>
              </a:lnSpc>
              <a:defRPr/>
            </a:pPr>
            <a:r>
              <a:rPr lang="zh-CN" altLang="en-US">
                <a:effectLst>
                  <a:outerShdw blurRad="38100" dist="38100" dir="2700000" algn="tl">
                    <a:srgbClr val="C0C0C0"/>
                  </a:outerShdw>
                </a:effectLst>
                <a:latin typeface="微软雅黑" pitchFamily="34" charset="-122"/>
                <a:ea typeface="微软雅黑" pitchFamily="34" charset="-122"/>
              </a:rPr>
              <a:t>基于内容的</a:t>
            </a:r>
            <a:r>
              <a:rPr lang="en-US" altLang="zh-CN">
                <a:effectLst>
                  <a:outerShdw blurRad="38100" dist="38100" dir="2700000" algn="tl">
                    <a:srgbClr val="C0C0C0"/>
                  </a:outerShdw>
                </a:effectLst>
                <a:latin typeface="微软雅黑" pitchFamily="34" charset="-122"/>
                <a:ea typeface="微软雅黑" pitchFamily="34" charset="-122"/>
              </a:rPr>
              <a:t>ATT</a:t>
            </a:r>
            <a:r>
              <a:rPr lang="zh-CN" altLang="en-US">
                <a:effectLst>
                  <a:outerShdw blurRad="38100" dist="38100" dir="2700000" algn="tl">
                    <a:srgbClr val="C0C0C0"/>
                  </a:outerShdw>
                </a:effectLst>
                <a:latin typeface="微软雅黑" pitchFamily="34" charset="-122"/>
                <a:ea typeface="微软雅黑" pitchFamily="34" charset="-122"/>
              </a:rPr>
              <a:t>相关研究中，</a:t>
            </a:r>
            <a:r>
              <a:rPr lang="en-US" altLang="zh-CN">
                <a:effectLst>
                  <a:outerShdw blurRad="38100" dist="38100" dir="2700000" algn="tl">
                    <a:srgbClr val="C0C0C0"/>
                  </a:outerShdw>
                </a:effectLst>
                <a:latin typeface="微软雅黑" pitchFamily="34" charset="-122"/>
                <a:ea typeface="微软雅黑" pitchFamily="34" charset="-122"/>
              </a:rPr>
              <a:t>GER</a:t>
            </a:r>
            <a:r>
              <a:rPr lang="zh-CN" altLang="en-US">
                <a:effectLst>
                  <a:outerShdw blurRad="38100" dist="38100" dir="2700000" algn="tl">
                    <a:srgbClr val="C0C0C0"/>
                  </a:outerShdw>
                </a:effectLst>
                <a:latin typeface="微软雅黑" pitchFamily="34" charset="-122"/>
                <a:ea typeface="微软雅黑" pitchFamily="34" charset="-122"/>
              </a:rPr>
              <a:t>尝试采用文摘技术跟踪话题的发展趋势</a:t>
            </a:r>
            <a:r>
              <a:rPr lang="zh-CN" altLang="en-US">
                <a:latin typeface="微软雅黑" pitchFamily="34" charset="-122"/>
                <a:ea typeface="微软雅黑" pitchFamily="34" charset="-122"/>
              </a:rPr>
              <a:t> </a:t>
            </a:r>
          </a:p>
        </p:txBody>
      </p:sp>
      <p:sp>
        <p:nvSpPr>
          <p:cNvPr id="32776" name="直接连接符 13"/>
          <p:cNvSpPr>
            <a:spLocks noChangeShapeType="1"/>
          </p:cNvSpPr>
          <p:nvPr/>
        </p:nvSpPr>
        <p:spPr bwMode="auto">
          <a:xfrm>
            <a:off x="674688" y="927100"/>
            <a:ext cx="8313737" cy="0"/>
          </a:xfrm>
          <a:prstGeom prst="line">
            <a:avLst/>
          </a:prstGeom>
          <a:noFill/>
          <a:ln w="6350">
            <a:solidFill>
              <a:srgbClr val="4A7EBB">
                <a:alpha val="25098"/>
              </a:srgbClr>
            </a:solidFill>
            <a:bevel/>
            <a:headEnd/>
            <a:tailEnd/>
          </a:ln>
        </p:spPr>
        <p:txBody>
          <a:bodyPr/>
          <a:lstStyle/>
          <a:p>
            <a:endParaRPr lang="zh-CN" altLang="en-US"/>
          </a:p>
        </p:txBody>
      </p:sp>
      <p:pic>
        <p:nvPicPr>
          <p:cNvPr id="198" name="图片 197"/>
          <p:cNvPicPr>
            <a:picLocks noChangeAspect="1"/>
          </p:cNvPicPr>
          <p:nvPr/>
        </p:nvPicPr>
        <p:blipFill>
          <a:blip r:embed="rId3" cstate="print"/>
          <a:stretch>
            <a:fillRect/>
          </a:stretch>
        </p:blipFill>
        <p:spPr>
          <a:xfrm>
            <a:off x="335816" y="128624"/>
            <a:ext cx="897094" cy="793629"/>
          </a:xfrm>
          <a:prstGeom prst="rect">
            <a:avLst/>
          </a:prstGeom>
          <a:effectLst>
            <a:reflection blurRad="6350" stA="52000" endA="300" endPos="35000" dir="5400000" sy="-100000" algn="bl" rotWithShape="0"/>
          </a:effectLst>
        </p:spPr>
      </p:pic>
      <p:sp>
        <p:nvSpPr>
          <p:cNvPr id="32778" name="文本框 344"/>
          <p:cNvSpPr txBox="1">
            <a:spLocks noChangeArrowheads="1"/>
          </p:cNvSpPr>
          <p:nvPr/>
        </p:nvSpPr>
        <p:spPr bwMode="auto">
          <a:xfrm>
            <a:off x="1647825" y="193675"/>
            <a:ext cx="3232150" cy="701675"/>
          </a:xfrm>
          <a:prstGeom prst="rect">
            <a:avLst/>
          </a:prstGeom>
          <a:noFill/>
          <a:ln w="9525">
            <a:noFill/>
            <a:miter lim="800000"/>
            <a:headEnd/>
            <a:tailEnd/>
          </a:ln>
        </p:spPr>
        <p:txBody>
          <a:bodyPr wrap="none">
            <a:spAutoFit/>
          </a:bodyPr>
          <a:lstStyle/>
          <a:p>
            <a:r>
              <a:rPr lang="zh-CN" altLang="en-US" sz="4000">
                <a:solidFill>
                  <a:srgbClr val="31B5D6"/>
                </a:solidFill>
                <a:latin typeface="微软雅黑" pitchFamily="34" charset="-122"/>
                <a:ea typeface="微软雅黑" pitchFamily="34" charset="-122"/>
                <a:cs typeface="华康俪金黑W8(P)"/>
              </a:rPr>
              <a:t>相关研究现状</a:t>
            </a:r>
          </a:p>
        </p:txBody>
      </p:sp>
      <p:sp>
        <p:nvSpPr>
          <p:cNvPr id="32779" name="文本框 70"/>
          <p:cNvSpPr txBox="1">
            <a:spLocks noChangeArrowheads="1"/>
          </p:cNvSpPr>
          <p:nvPr/>
        </p:nvSpPr>
        <p:spPr bwMode="auto">
          <a:xfrm>
            <a:off x="776288" y="1649413"/>
            <a:ext cx="4857750" cy="579437"/>
          </a:xfrm>
          <a:prstGeom prst="rect">
            <a:avLst/>
          </a:prstGeom>
          <a:noFill/>
          <a:ln w="9525">
            <a:noFill/>
            <a:miter lim="800000"/>
            <a:headEnd/>
            <a:tailEnd/>
          </a:ln>
        </p:spPr>
        <p:txBody>
          <a:bodyPr wrap="none">
            <a:spAutoFit/>
          </a:bodyPr>
          <a:lstStyle/>
          <a:p>
            <a:r>
              <a:rPr lang="en-US" altLang="zh-CN" sz="3200">
                <a:solidFill>
                  <a:srgbClr val="F784A5"/>
                </a:solidFill>
                <a:latin typeface="华康俪金黑W8(P)"/>
                <a:ea typeface="华康俪金黑W8(P)"/>
                <a:cs typeface="华康俪金黑W8(P)"/>
              </a:rPr>
              <a:t>2.</a:t>
            </a:r>
            <a:r>
              <a:rPr lang="zh-CN" altLang="en-US" sz="3200">
                <a:solidFill>
                  <a:srgbClr val="F784A5"/>
                </a:solidFill>
                <a:latin typeface="华康俪金黑W8(P)"/>
                <a:ea typeface="华康俪金黑W8(P)"/>
                <a:cs typeface="华康俪金黑W8(P)"/>
              </a:rPr>
              <a:t>自适应话题跟踪（</a:t>
            </a:r>
            <a:r>
              <a:rPr lang="en-US" altLang="zh-CN" sz="3200">
                <a:solidFill>
                  <a:srgbClr val="F784A5"/>
                </a:solidFill>
                <a:latin typeface="华康俪金黑W8(P)"/>
                <a:ea typeface="华康俪金黑W8(P)"/>
                <a:cs typeface="华康俪金黑W8(P)"/>
              </a:rPr>
              <a:t>ATT</a:t>
            </a:r>
            <a:r>
              <a:rPr lang="zh-CN" altLang="en-US" sz="3200">
                <a:solidFill>
                  <a:srgbClr val="F784A5"/>
                </a:solidFill>
                <a:latin typeface="华康俪金黑W8(P)"/>
                <a:ea typeface="华康俪金黑W8(P)"/>
                <a:cs typeface="华康俪金黑W8(P)"/>
              </a:rPr>
              <a:t>）</a:t>
            </a:r>
          </a:p>
        </p:txBody>
      </p:sp>
      <p:sp>
        <p:nvSpPr>
          <p:cNvPr id="2" name="矩形 189"/>
          <p:cNvSpPr/>
          <p:nvPr/>
        </p:nvSpPr>
        <p:spPr bwMode="auto">
          <a:xfrm>
            <a:off x="1125538" y="3770313"/>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64526" name="文本框 12"/>
          <p:cNvSpPr txBox="1">
            <a:spLocks noChangeArrowheads="1"/>
          </p:cNvSpPr>
          <p:nvPr/>
        </p:nvSpPr>
        <p:spPr bwMode="auto">
          <a:xfrm>
            <a:off x="1598613" y="3681413"/>
            <a:ext cx="8013700" cy="434975"/>
          </a:xfrm>
          <a:prstGeom prst="rect">
            <a:avLst/>
          </a:prstGeom>
          <a:noFill/>
          <a:ln w="9525">
            <a:noFill/>
            <a:miter lim="800000"/>
            <a:headEnd/>
            <a:tailEnd/>
          </a:ln>
        </p:spPr>
        <p:txBody>
          <a:bodyPr>
            <a:spAutoFit/>
          </a:bodyPr>
          <a:lstStyle/>
          <a:p>
            <a:pPr>
              <a:lnSpc>
                <a:spcPct val="125000"/>
              </a:lnSpc>
              <a:defRPr/>
            </a:pPr>
            <a:r>
              <a:rPr lang="zh-CN" altLang="en-US">
                <a:effectLst>
                  <a:outerShdw blurRad="38100" dist="38100" dir="2700000" algn="tl">
                    <a:srgbClr val="C0C0C0"/>
                  </a:outerShdw>
                </a:effectLst>
                <a:latin typeface="微软雅黑" pitchFamily="34" charset="-122"/>
                <a:ea typeface="微软雅黑" pitchFamily="34" charset="-122"/>
              </a:rPr>
              <a:t>基于统计策略的</a:t>
            </a:r>
            <a:r>
              <a:rPr lang="en-US" altLang="zh-CN">
                <a:effectLst>
                  <a:outerShdw blurRad="38100" dist="38100" dir="2700000" algn="tl">
                    <a:srgbClr val="C0C0C0"/>
                  </a:outerShdw>
                </a:effectLst>
                <a:latin typeface="微软雅黑" pitchFamily="34" charset="-122"/>
                <a:ea typeface="微软雅黑" pitchFamily="34" charset="-122"/>
              </a:rPr>
              <a:t>ATT</a:t>
            </a:r>
            <a:r>
              <a:rPr lang="zh-CN" altLang="en-US">
                <a:effectLst>
                  <a:outerShdw blurRad="38100" dist="38100" dir="2700000" algn="tl">
                    <a:srgbClr val="C0C0C0"/>
                  </a:outerShdw>
                </a:effectLst>
                <a:latin typeface="微软雅黑" pitchFamily="34" charset="-122"/>
                <a:ea typeface="微软雅黑" pitchFamily="34" charset="-122"/>
              </a:rPr>
              <a:t>研究主要借鉴于自适应信息过滤。</a:t>
            </a:r>
            <a:endParaRPr lang="zh-CN" altLang="en-US">
              <a:latin typeface="微软雅黑" pitchFamily="34" charset="-122"/>
              <a:ea typeface="微软雅黑" pitchFamily="34" charset="-122"/>
            </a:endParaRPr>
          </a:p>
        </p:txBody>
      </p:sp>
      <p:cxnSp>
        <p:nvCxnSpPr>
          <p:cNvPr id="3" name="直接连接符 184"/>
          <p:cNvCxnSpPr/>
          <p:nvPr/>
        </p:nvCxnSpPr>
        <p:spPr>
          <a:xfrm>
            <a:off x="769938" y="3406775"/>
            <a:ext cx="8748712" cy="79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1000"/>
                                        <p:tgtEl>
                                          <p:spTgt spid="185"/>
                                        </p:tgtEl>
                                      </p:cBhvr>
                                    </p:animEffect>
                                    <p:anim calcmode="lin" valueType="num">
                                      <p:cBhvr>
                                        <p:cTn id="8" dur="1000" fill="hold"/>
                                        <p:tgtEl>
                                          <p:spTgt spid="185"/>
                                        </p:tgtEl>
                                        <p:attrNameLst>
                                          <p:attrName>ppt_x</p:attrName>
                                        </p:attrNameLst>
                                      </p:cBhvr>
                                      <p:tavLst>
                                        <p:tav tm="0">
                                          <p:val>
                                            <p:strVal val="#ppt_x"/>
                                          </p:val>
                                        </p:tav>
                                        <p:tav tm="100000">
                                          <p:val>
                                            <p:strVal val="#ppt_x"/>
                                          </p:val>
                                        </p:tav>
                                      </p:tavLst>
                                    </p:anim>
                                    <p:anim calcmode="lin" valueType="num">
                                      <p:cBhvr>
                                        <p:cTn id="9" dur="1000" fill="hold"/>
                                        <p:tgtEl>
                                          <p:spTgt spid="18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fade">
                                      <p:cBhvr>
                                        <p:cTn id="12" dur="1000"/>
                                        <p:tgtEl>
                                          <p:spTgt spid="187"/>
                                        </p:tgtEl>
                                      </p:cBhvr>
                                    </p:animEffect>
                                    <p:anim calcmode="lin" valueType="num">
                                      <p:cBhvr>
                                        <p:cTn id="13" dur="1000" fill="hold"/>
                                        <p:tgtEl>
                                          <p:spTgt spid="187"/>
                                        </p:tgtEl>
                                        <p:attrNameLst>
                                          <p:attrName>ppt_x</p:attrName>
                                        </p:attrNameLst>
                                      </p:cBhvr>
                                      <p:tavLst>
                                        <p:tav tm="0">
                                          <p:val>
                                            <p:strVal val="#ppt_x"/>
                                          </p:val>
                                        </p:tav>
                                        <p:tav tm="100000">
                                          <p:val>
                                            <p:strVal val="#ppt_x"/>
                                          </p:val>
                                        </p:tav>
                                      </p:tavLst>
                                    </p:anim>
                                    <p:anim calcmode="lin" valueType="num">
                                      <p:cBhvr>
                                        <p:cTn id="14" dur="1000" fill="hold"/>
                                        <p:tgtEl>
                                          <p:spTgt spid="18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0"/>
                                        </p:tgtEl>
                                        <p:attrNameLst>
                                          <p:attrName>style.visibility</p:attrName>
                                        </p:attrNameLst>
                                      </p:cBhvr>
                                      <p:to>
                                        <p:strVal val="visible"/>
                                      </p:to>
                                    </p:set>
                                    <p:animEffect transition="in" filter="fade">
                                      <p:cBhvr>
                                        <p:cTn id="17" dur="1000"/>
                                        <p:tgtEl>
                                          <p:spTgt spid="190"/>
                                        </p:tgtEl>
                                      </p:cBhvr>
                                    </p:animEffect>
                                    <p:anim calcmode="lin" valueType="num">
                                      <p:cBhvr>
                                        <p:cTn id="18" dur="1000" fill="hold"/>
                                        <p:tgtEl>
                                          <p:spTgt spid="190"/>
                                        </p:tgtEl>
                                        <p:attrNameLst>
                                          <p:attrName>ppt_x</p:attrName>
                                        </p:attrNameLst>
                                      </p:cBhvr>
                                      <p:tavLst>
                                        <p:tav tm="0">
                                          <p:val>
                                            <p:strVal val="#ppt_x"/>
                                          </p:val>
                                        </p:tav>
                                        <p:tav tm="100000">
                                          <p:val>
                                            <p:strVal val="#ppt_x"/>
                                          </p:val>
                                        </p:tav>
                                      </p:tavLst>
                                    </p:anim>
                                    <p:anim calcmode="lin" valueType="num">
                                      <p:cBhvr>
                                        <p:cTn id="19" dur="1000" fill="hold"/>
                                        <p:tgtEl>
                                          <p:spTgt spid="19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nodePh="1">
                                  <p:stCondLst>
                                    <p:cond delay="0"/>
                                  </p:stCondLst>
                                  <p:endCondLst>
                                    <p:cond evt="begin" delay="0">
                                      <p:tn val="20"/>
                                    </p:cond>
                                  </p:endCondLst>
                                  <p:childTnLst>
                                    <p:set>
                                      <p:cBhvr>
                                        <p:cTn id="21" dur="1" fill="hold">
                                          <p:stCondLst>
                                            <p:cond delay="0"/>
                                          </p:stCondLst>
                                        </p:cTn>
                                        <p:tgtEl>
                                          <p:spTgt spid="32772"/>
                                        </p:tgtEl>
                                        <p:attrNameLst>
                                          <p:attrName>style.visibility</p:attrName>
                                        </p:attrNameLst>
                                      </p:cBhvr>
                                      <p:to>
                                        <p:strVal val="visible"/>
                                      </p:to>
                                    </p:set>
                                    <p:animEffect transition="in" filter="fade">
                                      <p:cBhvr>
                                        <p:cTn id="22" dur="1000"/>
                                        <p:tgtEl>
                                          <p:spTgt spid="32772"/>
                                        </p:tgtEl>
                                      </p:cBhvr>
                                    </p:animEffect>
                                    <p:anim calcmode="lin" valueType="num">
                                      <p:cBhvr>
                                        <p:cTn id="23" dur="1000" fill="hold"/>
                                        <p:tgtEl>
                                          <p:spTgt spid="32772"/>
                                        </p:tgtEl>
                                        <p:attrNameLst>
                                          <p:attrName>ppt_x</p:attrName>
                                        </p:attrNameLst>
                                      </p:cBhvr>
                                      <p:tavLst>
                                        <p:tav tm="0">
                                          <p:val>
                                            <p:strVal val="#ppt_x"/>
                                          </p:val>
                                        </p:tav>
                                        <p:tav tm="100000">
                                          <p:val>
                                            <p:strVal val="#ppt_x"/>
                                          </p:val>
                                        </p:tav>
                                      </p:tavLst>
                                    </p:anim>
                                    <p:anim calcmode="lin" valueType="num">
                                      <p:cBhvr>
                                        <p:cTn id="24" dur="1000" fill="hold"/>
                                        <p:tgtEl>
                                          <p:spTgt spid="3277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4518"/>
                                        </p:tgtEl>
                                        <p:attrNameLst>
                                          <p:attrName>style.visibility</p:attrName>
                                        </p:attrNameLst>
                                      </p:cBhvr>
                                      <p:to>
                                        <p:strVal val="visible"/>
                                      </p:to>
                                    </p:set>
                                    <p:animEffect transition="in" filter="fade">
                                      <p:cBhvr>
                                        <p:cTn id="27" dur="1000"/>
                                        <p:tgtEl>
                                          <p:spTgt spid="64518"/>
                                        </p:tgtEl>
                                      </p:cBhvr>
                                    </p:animEffect>
                                    <p:anim calcmode="lin" valueType="num">
                                      <p:cBhvr>
                                        <p:cTn id="28" dur="1000" fill="hold"/>
                                        <p:tgtEl>
                                          <p:spTgt spid="64518"/>
                                        </p:tgtEl>
                                        <p:attrNameLst>
                                          <p:attrName>ppt_x</p:attrName>
                                        </p:attrNameLst>
                                      </p:cBhvr>
                                      <p:tavLst>
                                        <p:tav tm="0">
                                          <p:val>
                                            <p:strVal val="#ppt_x"/>
                                          </p:val>
                                        </p:tav>
                                        <p:tav tm="100000">
                                          <p:val>
                                            <p:strVal val="#ppt_x"/>
                                          </p:val>
                                        </p:tav>
                                      </p:tavLst>
                                    </p:anim>
                                    <p:anim calcmode="lin" valueType="num">
                                      <p:cBhvr>
                                        <p:cTn id="29" dur="1000" fill="hold"/>
                                        <p:tgtEl>
                                          <p:spTgt spid="645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99"/>
                                        </p:tgtEl>
                                        <p:attrNameLst>
                                          <p:attrName>style.visibility</p:attrName>
                                        </p:attrNameLst>
                                      </p:cBhvr>
                                      <p:to>
                                        <p:strVal val="visible"/>
                                      </p:to>
                                    </p:set>
                                    <p:animEffect transition="in" filter="fade">
                                      <p:cBhvr>
                                        <p:cTn id="32" dur="1000"/>
                                        <p:tgtEl>
                                          <p:spTgt spid="199"/>
                                        </p:tgtEl>
                                      </p:cBhvr>
                                    </p:animEffect>
                                    <p:anim calcmode="lin" valueType="num">
                                      <p:cBhvr>
                                        <p:cTn id="33" dur="1000" fill="hold"/>
                                        <p:tgtEl>
                                          <p:spTgt spid="199"/>
                                        </p:tgtEl>
                                        <p:attrNameLst>
                                          <p:attrName>ppt_x</p:attrName>
                                        </p:attrNameLst>
                                      </p:cBhvr>
                                      <p:tavLst>
                                        <p:tav tm="0">
                                          <p:val>
                                            <p:strVal val="#ppt_x"/>
                                          </p:val>
                                        </p:tav>
                                        <p:tav tm="100000">
                                          <p:val>
                                            <p:strVal val="#ppt_x"/>
                                          </p:val>
                                        </p:tav>
                                      </p:tavLst>
                                    </p:anim>
                                    <p:anim calcmode="lin" valueType="num">
                                      <p:cBhvr>
                                        <p:cTn id="34" dur="1000" fill="hold"/>
                                        <p:tgtEl>
                                          <p:spTgt spid="19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4520"/>
                                        </p:tgtEl>
                                        <p:attrNameLst>
                                          <p:attrName>style.visibility</p:attrName>
                                        </p:attrNameLst>
                                      </p:cBhvr>
                                      <p:to>
                                        <p:strVal val="visible"/>
                                      </p:to>
                                    </p:set>
                                    <p:animEffect transition="in" filter="fade">
                                      <p:cBhvr>
                                        <p:cTn id="37" dur="1000"/>
                                        <p:tgtEl>
                                          <p:spTgt spid="64520"/>
                                        </p:tgtEl>
                                      </p:cBhvr>
                                    </p:animEffect>
                                    <p:anim calcmode="lin" valueType="num">
                                      <p:cBhvr>
                                        <p:cTn id="38" dur="1000" fill="hold"/>
                                        <p:tgtEl>
                                          <p:spTgt spid="64520"/>
                                        </p:tgtEl>
                                        <p:attrNameLst>
                                          <p:attrName>ppt_x</p:attrName>
                                        </p:attrNameLst>
                                      </p:cBhvr>
                                      <p:tavLst>
                                        <p:tav tm="0">
                                          <p:val>
                                            <p:strVal val="#ppt_x"/>
                                          </p:val>
                                        </p:tav>
                                        <p:tav tm="100000">
                                          <p:val>
                                            <p:strVal val="#ppt_x"/>
                                          </p:val>
                                        </p:tav>
                                      </p:tavLst>
                                    </p:anim>
                                    <p:anim calcmode="lin" valueType="num">
                                      <p:cBhvr>
                                        <p:cTn id="39" dur="1000" fill="hold"/>
                                        <p:tgtEl>
                                          <p:spTgt spid="6452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2779"/>
                                        </p:tgtEl>
                                        <p:attrNameLst>
                                          <p:attrName>style.visibility</p:attrName>
                                        </p:attrNameLst>
                                      </p:cBhvr>
                                      <p:to>
                                        <p:strVal val="visible"/>
                                      </p:to>
                                    </p:set>
                                    <p:animEffect transition="in" filter="fade">
                                      <p:cBhvr>
                                        <p:cTn id="42" dur="1000"/>
                                        <p:tgtEl>
                                          <p:spTgt spid="32779"/>
                                        </p:tgtEl>
                                      </p:cBhvr>
                                    </p:animEffect>
                                    <p:anim calcmode="lin" valueType="num">
                                      <p:cBhvr>
                                        <p:cTn id="43" dur="1000" fill="hold"/>
                                        <p:tgtEl>
                                          <p:spTgt spid="32779"/>
                                        </p:tgtEl>
                                        <p:attrNameLst>
                                          <p:attrName>ppt_x</p:attrName>
                                        </p:attrNameLst>
                                      </p:cBhvr>
                                      <p:tavLst>
                                        <p:tav tm="0">
                                          <p:val>
                                            <p:strVal val="#ppt_x"/>
                                          </p:val>
                                        </p:tav>
                                        <p:tav tm="100000">
                                          <p:val>
                                            <p:strVal val="#ppt_x"/>
                                          </p:val>
                                        </p:tav>
                                      </p:tavLst>
                                    </p:anim>
                                    <p:anim calcmode="lin" valueType="num">
                                      <p:cBhvr>
                                        <p:cTn id="44" dur="1000" fill="hold"/>
                                        <p:tgtEl>
                                          <p:spTgt spid="3277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1000"/>
                                        <p:tgtEl>
                                          <p:spTgt spid="2"/>
                                        </p:tgtEl>
                                      </p:cBhvr>
                                    </p:animEffect>
                                    <p:anim calcmode="lin" valueType="num">
                                      <p:cBhvr>
                                        <p:cTn id="48" dur="1000" fill="hold"/>
                                        <p:tgtEl>
                                          <p:spTgt spid="2"/>
                                        </p:tgtEl>
                                        <p:attrNameLst>
                                          <p:attrName>ppt_x</p:attrName>
                                        </p:attrNameLst>
                                      </p:cBhvr>
                                      <p:tavLst>
                                        <p:tav tm="0">
                                          <p:val>
                                            <p:strVal val="#ppt_x"/>
                                          </p:val>
                                        </p:tav>
                                        <p:tav tm="100000">
                                          <p:val>
                                            <p:strVal val="#ppt_x"/>
                                          </p:val>
                                        </p:tav>
                                      </p:tavLst>
                                    </p:anim>
                                    <p:anim calcmode="lin" valueType="num">
                                      <p:cBhvr>
                                        <p:cTn id="49" dur="1000" fill="hold"/>
                                        <p:tgtEl>
                                          <p:spTgt spid="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4526"/>
                                        </p:tgtEl>
                                        <p:attrNameLst>
                                          <p:attrName>style.visibility</p:attrName>
                                        </p:attrNameLst>
                                      </p:cBhvr>
                                      <p:to>
                                        <p:strVal val="visible"/>
                                      </p:to>
                                    </p:set>
                                    <p:animEffect transition="in" filter="fade">
                                      <p:cBhvr>
                                        <p:cTn id="52" dur="1000"/>
                                        <p:tgtEl>
                                          <p:spTgt spid="64526"/>
                                        </p:tgtEl>
                                      </p:cBhvr>
                                    </p:animEffect>
                                    <p:anim calcmode="lin" valueType="num">
                                      <p:cBhvr>
                                        <p:cTn id="53" dur="1000" fill="hold"/>
                                        <p:tgtEl>
                                          <p:spTgt spid="64526"/>
                                        </p:tgtEl>
                                        <p:attrNameLst>
                                          <p:attrName>ppt_x</p:attrName>
                                        </p:attrNameLst>
                                      </p:cBhvr>
                                      <p:tavLst>
                                        <p:tav tm="0">
                                          <p:val>
                                            <p:strVal val="#ppt_x"/>
                                          </p:val>
                                        </p:tav>
                                        <p:tav tm="100000">
                                          <p:val>
                                            <p:strVal val="#ppt_x"/>
                                          </p:val>
                                        </p:tav>
                                      </p:tavLst>
                                    </p:anim>
                                    <p:anim calcmode="lin" valueType="num">
                                      <p:cBhvr>
                                        <p:cTn id="54" dur="1000" fill="hold"/>
                                        <p:tgtEl>
                                          <p:spTgt spid="6452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1000"/>
                                        <p:tgtEl>
                                          <p:spTgt spid="3"/>
                                        </p:tgtEl>
                                      </p:cBhvr>
                                    </p:animEffect>
                                    <p:anim calcmode="lin" valueType="num">
                                      <p:cBhvr>
                                        <p:cTn id="58" dur="1000" fill="hold"/>
                                        <p:tgtEl>
                                          <p:spTgt spid="3"/>
                                        </p:tgtEl>
                                        <p:attrNameLst>
                                          <p:attrName>ppt_x</p:attrName>
                                        </p:attrNameLst>
                                      </p:cBhvr>
                                      <p:tavLst>
                                        <p:tav tm="0">
                                          <p:val>
                                            <p:strVal val="#ppt_x"/>
                                          </p:val>
                                        </p:tav>
                                        <p:tav tm="100000">
                                          <p:val>
                                            <p:strVal val="#ppt_x"/>
                                          </p:val>
                                        </p:tav>
                                      </p:tavLst>
                                    </p:anim>
                                    <p:anim calcmode="lin" valueType="num">
                                      <p:cBhvr>
                                        <p:cTn id="5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p:bldP spid="32772" grpId="0"/>
      <p:bldP spid="64518" grpId="0"/>
      <p:bldP spid="199" grpId="0" animBg="1"/>
      <p:bldP spid="64520" grpId="0"/>
      <p:bldP spid="32779" grpId="0"/>
      <p:bldP spid="2" grpId="0" animBg="1"/>
      <p:bldP spid="645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5" name="直接连接符 184"/>
          <p:cNvCxnSpPr/>
          <p:nvPr/>
        </p:nvCxnSpPr>
        <p:spPr>
          <a:xfrm>
            <a:off x="971550" y="3025775"/>
            <a:ext cx="8748713" cy="79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911225" y="4451350"/>
            <a:ext cx="8696325" cy="1746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90" name="矩形 189"/>
          <p:cNvSpPr/>
          <p:nvPr/>
        </p:nvSpPr>
        <p:spPr bwMode="auto">
          <a:xfrm>
            <a:off x="1152525" y="3355975"/>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34820" name="文本框 13"/>
          <p:cNvSpPr txBox="1">
            <a:spLocks noChangeArrowheads="1"/>
          </p:cNvSpPr>
          <p:nvPr/>
        </p:nvSpPr>
        <p:spPr bwMode="auto">
          <a:xfrm>
            <a:off x="1530350" y="4264025"/>
            <a:ext cx="3270250" cy="398463"/>
          </a:xfrm>
          <a:prstGeom prst="rect">
            <a:avLst/>
          </a:prstGeom>
          <a:noFill/>
          <a:ln w="9525">
            <a:noFill/>
            <a:miter lim="800000"/>
            <a:headEnd/>
            <a:tailEnd/>
          </a:ln>
        </p:spPr>
        <p:txBody>
          <a:bodyPr>
            <a:spAutoFit/>
          </a:bodyPr>
          <a:lstStyle/>
          <a:p>
            <a:pPr>
              <a:lnSpc>
                <a:spcPct val="125000"/>
              </a:lnSpc>
            </a:pPr>
            <a:endParaRPr lang="zh-CN" altLang="en-US" sz="1600">
              <a:solidFill>
                <a:srgbClr val="595959"/>
              </a:solidFill>
              <a:latin typeface="微软雅黑" pitchFamily="34" charset="-122"/>
              <a:ea typeface="微软雅黑" pitchFamily="34" charset="-122"/>
            </a:endParaRPr>
          </a:p>
        </p:txBody>
      </p:sp>
      <p:sp>
        <p:nvSpPr>
          <p:cNvPr id="65542" name="文本框 14"/>
          <p:cNvSpPr txBox="1">
            <a:spLocks noChangeArrowheads="1"/>
          </p:cNvSpPr>
          <p:nvPr/>
        </p:nvSpPr>
        <p:spPr bwMode="auto">
          <a:xfrm>
            <a:off x="1577975" y="3362325"/>
            <a:ext cx="7797800" cy="915988"/>
          </a:xfrm>
          <a:prstGeom prst="rect">
            <a:avLst/>
          </a:prstGeom>
          <a:noFill/>
          <a:ln w="9525">
            <a:noFill/>
            <a:miter lim="800000"/>
            <a:headEnd/>
            <a:tailEnd/>
          </a:ln>
        </p:spPr>
        <p:txBody>
          <a:bodyPr>
            <a:spAutoFit/>
          </a:bodyPr>
          <a:lstStyle/>
          <a:p>
            <a:pPr>
              <a:defRPr/>
            </a:pPr>
            <a:r>
              <a:rPr lang="en-US" altLang="zh-CN" b="1">
                <a:effectLst>
                  <a:outerShdw blurRad="38100" dist="38100" dir="2700000" algn="tl">
                    <a:srgbClr val="C0C0C0"/>
                  </a:outerShdw>
                </a:effectLst>
                <a:latin typeface="微软雅黑" pitchFamily="34" charset="-122"/>
                <a:ea typeface="微软雅黑" pitchFamily="34" charset="-122"/>
              </a:rPr>
              <a:t>2.</a:t>
            </a:r>
            <a:r>
              <a:rPr lang="zh-CN" altLang="en-US" b="1">
                <a:effectLst>
                  <a:outerShdw blurRad="38100" dist="38100" dir="2700000" algn="tl">
                    <a:srgbClr val="C0C0C0"/>
                  </a:outerShdw>
                </a:effectLst>
                <a:latin typeface="微软雅黑" pitchFamily="34" charset="-122"/>
                <a:ea typeface="微软雅黑" pitchFamily="34" charset="-122"/>
              </a:rPr>
              <a:t>新事件检测（</a:t>
            </a:r>
            <a:r>
              <a:rPr lang="en-US" altLang="zh-CN" b="1">
                <a:effectLst>
                  <a:outerShdw blurRad="38100" dist="38100" dir="2700000" algn="tl">
                    <a:srgbClr val="C0C0C0"/>
                  </a:outerShdw>
                </a:effectLst>
                <a:latin typeface="微软雅黑" pitchFamily="34" charset="-122"/>
                <a:ea typeface="微软雅黑" pitchFamily="34" charset="-122"/>
              </a:rPr>
              <a:t>NED</a:t>
            </a:r>
            <a:r>
              <a:rPr lang="zh-CN" altLang="en-US" b="1">
                <a:effectLst>
                  <a:outerShdw blurRad="38100" dist="38100" dir="2700000" algn="tl">
                    <a:srgbClr val="C0C0C0"/>
                  </a:outerShdw>
                </a:effectLst>
                <a:latin typeface="微软雅黑" pitchFamily="34" charset="-122"/>
                <a:ea typeface="微软雅黑" pitchFamily="34" charset="-122"/>
              </a:rPr>
              <a:t>）</a:t>
            </a:r>
          </a:p>
          <a:p>
            <a:pPr>
              <a:defRPr/>
            </a:pPr>
            <a:r>
              <a:rPr lang="en-US" altLang="zh-CN">
                <a:latin typeface="微软雅黑" pitchFamily="34" charset="-122"/>
                <a:ea typeface="微软雅黑" pitchFamily="34" charset="-122"/>
              </a:rPr>
              <a:t>NED</a:t>
            </a:r>
            <a:r>
              <a:rPr lang="zh-CN" altLang="en-US">
                <a:latin typeface="微软雅黑" pitchFamily="34" charset="-122"/>
                <a:ea typeface="微软雅黑" pitchFamily="34" charset="-122"/>
              </a:rPr>
              <a:t>与首次报道检测任务相似，且须输出话题最早的相关报道。 主流方法通过建立一个在线识别系统（</a:t>
            </a:r>
            <a:r>
              <a:rPr lang="en-US" altLang="zh-CN">
                <a:latin typeface="微软雅黑" pitchFamily="34" charset="-122"/>
                <a:ea typeface="微软雅黑" pitchFamily="34" charset="-122"/>
              </a:rPr>
              <a:t>OL-SYS</a:t>
            </a:r>
            <a:r>
              <a:rPr lang="zh-CN" altLang="en-US">
                <a:latin typeface="微软雅黑" pitchFamily="34" charset="-122"/>
                <a:ea typeface="微软雅黑" pitchFamily="34" charset="-122"/>
              </a:rPr>
              <a:t>）来检验报道流中新出现的事件。</a:t>
            </a:r>
            <a:r>
              <a:rPr lang="zh-CN" altLang="en-US"/>
              <a:t> </a:t>
            </a:r>
          </a:p>
        </p:txBody>
      </p:sp>
      <p:sp>
        <p:nvSpPr>
          <p:cNvPr id="199" name="矩形 198"/>
          <p:cNvSpPr/>
          <p:nvPr/>
        </p:nvSpPr>
        <p:spPr bwMode="auto">
          <a:xfrm>
            <a:off x="1184275" y="2055813"/>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34823" name="文本框 12"/>
          <p:cNvSpPr txBox="1">
            <a:spLocks noChangeArrowheads="1"/>
          </p:cNvSpPr>
          <p:nvPr/>
        </p:nvSpPr>
        <p:spPr bwMode="auto">
          <a:xfrm>
            <a:off x="1582738" y="2062163"/>
            <a:ext cx="8013700" cy="915987"/>
          </a:xfrm>
          <a:prstGeom prst="rect">
            <a:avLst/>
          </a:prstGeom>
          <a:noFill/>
          <a:ln w="9525">
            <a:noFill/>
            <a:miter lim="800000"/>
            <a:headEnd/>
            <a:tailEnd/>
          </a:ln>
        </p:spPr>
        <p:txBody>
          <a:bodyPr>
            <a:spAutoFit/>
          </a:bodyPr>
          <a:lstStyle/>
          <a:p>
            <a:r>
              <a:rPr lang="en-US" altLang="zh-CN" b="1">
                <a:latin typeface="微软雅黑" pitchFamily="34" charset="-122"/>
                <a:ea typeface="微软雅黑" pitchFamily="34" charset="-122"/>
              </a:rPr>
              <a:t>1. </a:t>
            </a:r>
            <a:r>
              <a:rPr lang="zh-CN" altLang="en-US" b="1">
                <a:latin typeface="微软雅黑" pitchFamily="34" charset="-122"/>
                <a:ea typeface="微软雅黑" pitchFamily="34" charset="-122"/>
              </a:rPr>
              <a:t>在线话题检测</a:t>
            </a:r>
            <a:r>
              <a:rPr lang="en-US" altLang="zh-CN" b="1">
                <a:latin typeface="微软雅黑" pitchFamily="34" charset="-122"/>
                <a:ea typeface="微软雅黑" pitchFamily="34" charset="-122"/>
              </a:rPr>
              <a:t>(OTD)</a:t>
            </a:r>
            <a:endParaRPr lang="en-US" altLang="zh-CN">
              <a:latin typeface="微软雅黑" pitchFamily="34" charset="-122"/>
              <a:ea typeface="微软雅黑" pitchFamily="34" charset="-122"/>
            </a:endParaRPr>
          </a:p>
          <a:p>
            <a:r>
              <a:rPr lang="zh-CN" altLang="en-US">
                <a:latin typeface="微软雅黑" pitchFamily="34" charset="-122"/>
                <a:ea typeface="微软雅黑" pitchFamily="34" charset="-122"/>
              </a:rPr>
              <a:t>主要任务是检测新话题并收集后续相关报道。 通常使用单路径聚类算法对新话题进行检测。</a:t>
            </a:r>
          </a:p>
        </p:txBody>
      </p:sp>
      <p:sp>
        <p:nvSpPr>
          <p:cNvPr id="34824" name="直接连接符 13"/>
          <p:cNvSpPr>
            <a:spLocks noChangeShapeType="1"/>
          </p:cNvSpPr>
          <p:nvPr/>
        </p:nvSpPr>
        <p:spPr bwMode="auto">
          <a:xfrm>
            <a:off x="674688" y="927100"/>
            <a:ext cx="8313737" cy="0"/>
          </a:xfrm>
          <a:prstGeom prst="line">
            <a:avLst/>
          </a:prstGeom>
          <a:noFill/>
          <a:ln w="6350">
            <a:solidFill>
              <a:srgbClr val="4A7EBB">
                <a:alpha val="25098"/>
              </a:srgbClr>
            </a:solidFill>
            <a:bevel/>
            <a:headEnd/>
            <a:tailEnd/>
          </a:ln>
        </p:spPr>
        <p:txBody>
          <a:bodyPr/>
          <a:lstStyle/>
          <a:p>
            <a:endParaRPr lang="zh-CN" altLang="en-US"/>
          </a:p>
        </p:txBody>
      </p:sp>
      <p:pic>
        <p:nvPicPr>
          <p:cNvPr id="198" name="图片 197"/>
          <p:cNvPicPr>
            <a:picLocks noChangeAspect="1"/>
          </p:cNvPicPr>
          <p:nvPr/>
        </p:nvPicPr>
        <p:blipFill>
          <a:blip r:embed="rId2" cstate="print"/>
          <a:stretch>
            <a:fillRect/>
          </a:stretch>
        </p:blipFill>
        <p:spPr>
          <a:xfrm>
            <a:off x="335816" y="128624"/>
            <a:ext cx="897094" cy="793629"/>
          </a:xfrm>
          <a:prstGeom prst="rect">
            <a:avLst/>
          </a:prstGeom>
          <a:effectLst>
            <a:reflection blurRad="6350" stA="52000" endA="300" endPos="35000" dir="5400000" sy="-100000" algn="bl" rotWithShape="0"/>
          </a:effectLst>
        </p:spPr>
      </p:pic>
      <p:sp>
        <p:nvSpPr>
          <p:cNvPr id="34826" name="文本框 344"/>
          <p:cNvSpPr txBox="1">
            <a:spLocks noChangeArrowheads="1"/>
          </p:cNvSpPr>
          <p:nvPr/>
        </p:nvSpPr>
        <p:spPr bwMode="auto">
          <a:xfrm>
            <a:off x="1665288" y="193675"/>
            <a:ext cx="3232150" cy="701675"/>
          </a:xfrm>
          <a:prstGeom prst="rect">
            <a:avLst/>
          </a:prstGeom>
          <a:noFill/>
          <a:ln w="9525">
            <a:noFill/>
            <a:miter lim="800000"/>
            <a:headEnd/>
            <a:tailEnd/>
          </a:ln>
        </p:spPr>
        <p:txBody>
          <a:bodyPr wrap="none">
            <a:spAutoFit/>
          </a:bodyPr>
          <a:lstStyle/>
          <a:p>
            <a:r>
              <a:rPr lang="zh-CN" altLang="en-US" sz="4000">
                <a:solidFill>
                  <a:srgbClr val="31B5D6"/>
                </a:solidFill>
                <a:latin typeface="微软雅黑" pitchFamily="34" charset="-122"/>
                <a:ea typeface="微软雅黑" pitchFamily="34" charset="-122"/>
                <a:cs typeface="华康俪金黑W8(P)"/>
              </a:rPr>
              <a:t>相关研究现状</a:t>
            </a:r>
          </a:p>
        </p:txBody>
      </p:sp>
      <p:sp>
        <p:nvSpPr>
          <p:cNvPr id="34827" name="文本框 70"/>
          <p:cNvSpPr txBox="1">
            <a:spLocks noChangeArrowheads="1"/>
          </p:cNvSpPr>
          <p:nvPr/>
        </p:nvSpPr>
        <p:spPr bwMode="auto">
          <a:xfrm>
            <a:off x="715963" y="1284288"/>
            <a:ext cx="1809750" cy="579437"/>
          </a:xfrm>
          <a:prstGeom prst="rect">
            <a:avLst/>
          </a:prstGeom>
          <a:noFill/>
          <a:ln w="9525">
            <a:noFill/>
            <a:miter lim="800000"/>
            <a:headEnd/>
            <a:tailEnd/>
          </a:ln>
        </p:spPr>
        <p:txBody>
          <a:bodyPr wrap="none">
            <a:spAutoFit/>
          </a:bodyPr>
          <a:lstStyle/>
          <a:p>
            <a:r>
              <a:rPr lang="zh-CN" altLang="en-US" sz="3200">
                <a:solidFill>
                  <a:srgbClr val="F784A5"/>
                </a:solidFill>
                <a:latin typeface="华康俪金黑W8(P)"/>
                <a:ea typeface="华康俪金黑W8(P)"/>
                <a:cs typeface="华康俪金黑W8(P)"/>
              </a:rPr>
              <a:t>话题检测</a:t>
            </a:r>
          </a:p>
        </p:txBody>
      </p:sp>
      <p:sp>
        <p:nvSpPr>
          <p:cNvPr id="2" name="矩形 189"/>
          <p:cNvSpPr/>
          <p:nvPr/>
        </p:nvSpPr>
        <p:spPr bwMode="auto">
          <a:xfrm>
            <a:off x="1100138" y="4806950"/>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65550" name="文本框 14"/>
          <p:cNvSpPr txBox="1">
            <a:spLocks noChangeArrowheads="1"/>
          </p:cNvSpPr>
          <p:nvPr/>
        </p:nvSpPr>
        <p:spPr bwMode="auto">
          <a:xfrm>
            <a:off x="1576388" y="4787900"/>
            <a:ext cx="7797800" cy="1190625"/>
          </a:xfrm>
          <a:prstGeom prst="rect">
            <a:avLst/>
          </a:prstGeom>
          <a:noFill/>
          <a:ln w="9525">
            <a:noFill/>
            <a:miter lim="800000"/>
            <a:headEnd/>
            <a:tailEnd/>
          </a:ln>
        </p:spPr>
        <p:txBody>
          <a:bodyPr>
            <a:spAutoFit/>
          </a:bodyPr>
          <a:lstStyle/>
          <a:p>
            <a:pPr>
              <a:defRPr/>
            </a:pPr>
            <a:r>
              <a:rPr lang="en-US" altLang="zh-CN" b="1">
                <a:effectLst>
                  <a:outerShdw blurRad="38100" dist="38100" dir="2700000" algn="tl">
                    <a:srgbClr val="C0C0C0"/>
                  </a:outerShdw>
                </a:effectLst>
                <a:latin typeface="微软雅黑" pitchFamily="34" charset="-122"/>
                <a:ea typeface="微软雅黑" pitchFamily="34" charset="-122"/>
              </a:rPr>
              <a:t>3.</a:t>
            </a:r>
            <a:r>
              <a:rPr lang="zh-CN" altLang="en-US" b="1">
                <a:effectLst>
                  <a:outerShdw blurRad="38100" dist="38100" dir="2700000" algn="tl">
                    <a:srgbClr val="C0C0C0"/>
                  </a:outerShdw>
                </a:effectLst>
                <a:latin typeface="微软雅黑" pitchFamily="34" charset="-122"/>
                <a:ea typeface="微软雅黑" pitchFamily="34" charset="-122"/>
              </a:rPr>
              <a:t>事件回顾检测（</a:t>
            </a:r>
            <a:r>
              <a:rPr lang="en-US" altLang="zh-CN" b="1">
                <a:effectLst>
                  <a:outerShdw blurRad="38100" dist="38100" dir="2700000" algn="tl">
                    <a:srgbClr val="C0C0C0"/>
                  </a:outerShdw>
                </a:effectLst>
                <a:latin typeface="微软雅黑" pitchFamily="34" charset="-122"/>
                <a:ea typeface="微软雅黑" pitchFamily="34" charset="-122"/>
              </a:rPr>
              <a:t>RED</a:t>
            </a:r>
            <a:r>
              <a:rPr lang="zh-CN" altLang="en-US" b="1">
                <a:effectLst>
                  <a:outerShdw blurRad="38100" dist="38100" dir="2700000" algn="tl">
                    <a:srgbClr val="C0C0C0"/>
                  </a:outerShdw>
                </a:effectLst>
                <a:latin typeface="微软雅黑" pitchFamily="34" charset="-122"/>
                <a:ea typeface="微软雅黑" pitchFamily="34" charset="-122"/>
              </a:rPr>
              <a:t>）</a:t>
            </a:r>
          </a:p>
          <a:p>
            <a:pPr>
              <a:defRPr/>
            </a:pPr>
            <a:r>
              <a:rPr lang="zh-CN" altLang="en-US">
                <a:latin typeface="微软雅黑" pitchFamily="34" charset="-122"/>
                <a:ea typeface="微软雅黑" pitchFamily="34" charset="-122"/>
              </a:rPr>
              <a:t>主要任务是回顾过去所有发生过的新闻报道，并从中检测出未被识别到的相关新闻事件。</a:t>
            </a:r>
            <a:r>
              <a:rPr lang="en-US" altLang="zh-CN">
                <a:latin typeface="微软雅黑" pitchFamily="34" charset="-122"/>
                <a:ea typeface="微软雅黑" pitchFamily="34" charset="-122"/>
              </a:rPr>
              <a:t>Yiming Yang</a:t>
            </a:r>
            <a:r>
              <a:rPr lang="zh-CN" altLang="en-US">
                <a:latin typeface="微软雅黑" pitchFamily="34" charset="-122"/>
                <a:ea typeface="微软雅黑" pitchFamily="34" charset="-122"/>
              </a:rPr>
              <a:t>采用凝聚式聚类算法与平均聚类算法相结合的策略；</a:t>
            </a:r>
            <a:r>
              <a:rPr lang="en-US" altLang="zh-CN">
                <a:latin typeface="微软雅黑" pitchFamily="34" charset="-122"/>
                <a:ea typeface="微软雅黑" pitchFamily="34" charset="-122"/>
              </a:rPr>
              <a:t>Li</a:t>
            </a:r>
            <a:r>
              <a:rPr lang="zh-CN" altLang="en-US">
                <a:latin typeface="微软雅黑" pitchFamily="34" charset="-122"/>
                <a:ea typeface="微软雅黑" pitchFamily="34" charset="-122"/>
              </a:rPr>
              <a:t>采用基于内容和时间的联合概率模型构造话题空间。 </a:t>
            </a:r>
          </a:p>
        </p:txBody>
      </p:sp>
      <p:cxnSp>
        <p:nvCxnSpPr>
          <p:cNvPr id="3" name="直接连接符 186"/>
          <p:cNvCxnSpPr/>
          <p:nvPr/>
        </p:nvCxnSpPr>
        <p:spPr>
          <a:xfrm>
            <a:off x="822325" y="6121400"/>
            <a:ext cx="8696325" cy="1746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5" name="直接连接符 184"/>
          <p:cNvCxnSpPr/>
          <p:nvPr/>
        </p:nvCxnSpPr>
        <p:spPr>
          <a:xfrm>
            <a:off x="936625" y="3868738"/>
            <a:ext cx="8748713" cy="79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901700" y="5068888"/>
            <a:ext cx="8696325" cy="1746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90" name="矩形 189"/>
          <p:cNvSpPr/>
          <p:nvPr/>
        </p:nvSpPr>
        <p:spPr bwMode="auto">
          <a:xfrm>
            <a:off x="1143000" y="3973513"/>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33796" name="文本框 13"/>
          <p:cNvSpPr txBox="1">
            <a:spLocks noChangeArrowheads="1"/>
          </p:cNvSpPr>
          <p:nvPr/>
        </p:nvSpPr>
        <p:spPr bwMode="auto">
          <a:xfrm>
            <a:off x="1520825" y="4881563"/>
            <a:ext cx="3270250" cy="398462"/>
          </a:xfrm>
          <a:prstGeom prst="rect">
            <a:avLst/>
          </a:prstGeom>
          <a:noFill/>
          <a:ln w="9525">
            <a:noFill/>
            <a:miter lim="800000"/>
            <a:headEnd/>
            <a:tailEnd/>
          </a:ln>
        </p:spPr>
        <p:txBody>
          <a:bodyPr>
            <a:spAutoFit/>
          </a:bodyPr>
          <a:lstStyle/>
          <a:p>
            <a:pPr>
              <a:lnSpc>
                <a:spcPct val="125000"/>
              </a:lnSpc>
            </a:pPr>
            <a:endParaRPr lang="zh-CN" altLang="en-US" sz="1600">
              <a:solidFill>
                <a:srgbClr val="595959"/>
              </a:solidFill>
              <a:latin typeface="微软雅黑" pitchFamily="34" charset="-122"/>
              <a:ea typeface="微软雅黑" pitchFamily="34" charset="-122"/>
            </a:endParaRPr>
          </a:p>
        </p:txBody>
      </p:sp>
      <p:sp>
        <p:nvSpPr>
          <p:cNvPr id="66566" name="文本框 14"/>
          <p:cNvSpPr txBox="1">
            <a:spLocks noChangeArrowheads="1"/>
          </p:cNvSpPr>
          <p:nvPr/>
        </p:nvSpPr>
        <p:spPr bwMode="auto">
          <a:xfrm>
            <a:off x="1568450" y="3979863"/>
            <a:ext cx="7797800" cy="915987"/>
          </a:xfrm>
          <a:prstGeom prst="rect">
            <a:avLst/>
          </a:prstGeom>
          <a:noFill/>
          <a:ln w="9525">
            <a:noFill/>
            <a:miter lim="800000"/>
            <a:headEnd/>
            <a:tailEnd/>
          </a:ln>
        </p:spPr>
        <p:txBody>
          <a:bodyPr>
            <a:spAutoFit/>
          </a:bodyPr>
          <a:lstStyle/>
          <a:p>
            <a:pPr>
              <a:defRPr/>
            </a:pPr>
            <a:r>
              <a:rPr lang="en-US" altLang="zh-CN" b="1">
                <a:effectLst>
                  <a:outerShdw blurRad="38100" dist="38100" dir="2700000" algn="tl">
                    <a:srgbClr val="C0C0C0"/>
                  </a:outerShdw>
                </a:effectLst>
                <a:latin typeface="微软雅黑" pitchFamily="34" charset="-122"/>
                <a:ea typeface="微软雅黑" pitchFamily="34" charset="-122"/>
              </a:rPr>
              <a:t>5.</a:t>
            </a:r>
            <a:r>
              <a:rPr lang="zh-CN" altLang="en-US" b="1">
                <a:effectLst>
                  <a:outerShdw blurRad="38100" dist="38100" dir="2700000" algn="tl">
                    <a:srgbClr val="C0C0C0"/>
                  </a:outerShdw>
                </a:effectLst>
                <a:latin typeface="微软雅黑" pitchFamily="34" charset="-122"/>
                <a:ea typeface="微软雅黑" pitchFamily="34" charset="-122"/>
              </a:rPr>
              <a:t>跨语言话题检测与跟踪</a:t>
            </a:r>
            <a:r>
              <a:rPr lang="zh-CN" altLang="en-US" b="1">
                <a:latin typeface="微软雅黑" pitchFamily="34" charset="-122"/>
                <a:ea typeface="微软雅黑" pitchFamily="34" charset="-122"/>
              </a:rPr>
              <a:t> </a:t>
            </a:r>
            <a:endParaRPr lang="zh-CN" altLang="en-US" b="1">
              <a:effectLst>
                <a:outerShdw blurRad="38100" dist="38100" dir="2700000" algn="tl">
                  <a:srgbClr val="C0C0C0"/>
                </a:outerShdw>
              </a:effectLst>
              <a:latin typeface="微软雅黑" pitchFamily="34" charset="-122"/>
              <a:ea typeface="微软雅黑" pitchFamily="34" charset="-122"/>
            </a:endParaRPr>
          </a:p>
          <a:p>
            <a:pPr>
              <a:defRPr/>
            </a:pPr>
            <a:r>
              <a:rPr lang="zh-CN" altLang="en-US">
                <a:ea typeface="微软雅黑" pitchFamily="34" charset="-122"/>
              </a:rPr>
              <a:t>面对的信息是包含多种语言的新闻报道。</a:t>
            </a:r>
            <a:r>
              <a:rPr lang="en-US" altLang="zh-CN">
                <a:ea typeface="微软雅黑" pitchFamily="34" charset="-122"/>
              </a:rPr>
              <a:t>UMASS</a:t>
            </a:r>
            <a:r>
              <a:rPr lang="zh-CN" altLang="en-US">
                <a:ea typeface="微软雅黑" pitchFamily="34" charset="-122"/>
              </a:rPr>
              <a:t>的</a:t>
            </a:r>
            <a:r>
              <a:rPr lang="en-US" altLang="zh-CN">
                <a:ea typeface="微软雅黑" pitchFamily="34" charset="-122"/>
              </a:rPr>
              <a:t>Larkey</a:t>
            </a:r>
            <a:r>
              <a:rPr lang="zh-CN" altLang="en-US">
                <a:ea typeface="微软雅黑" pitchFamily="34" charset="-122"/>
              </a:rPr>
              <a:t>尝试采用源语言模型解决跨语言问题；</a:t>
            </a:r>
            <a:r>
              <a:rPr lang="en-US" altLang="zh-CN">
                <a:ea typeface="微软雅黑" pitchFamily="34" charset="-122"/>
              </a:rPr>
              <a:t>Jin</a:t>
            </a:r>
            <a:r>
              <a:rPr lang="zh-CN" altLang="en-US">
                <a:ea typeface="微软雅黑" pitchFamily="34" charset="-122"/>
              </a:rPr>
              <a:t>采用统计策略解决跨语言问题。</a:t>
            </a:r>
            <a:r>
              <a:rPr lang="zh-CN" altLang="en-US"/>
              <a:t> </a:t>
            </a:r>
          </a:p>
        </p:txBody>
      </p:sp>
      <p:sp>
        <p:nvSpPr>
          <p:cNvPr id="199" name="矩形 198"/>
          <p:cNvSpPr/>
          <p:nvPr/>
        </p:nvSpPr>
        <p:spPr bwMode="auto">
          <a:xfrm>
            <a:off x="1182688" y="2770188"/>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33799" name="文本框 12"/>
          <p:cNvSpPr txBox="1">
            <a:spLocks noChangeArrowheads="1"/>
          </p:cNvSpPr>
          <p:nvPr/>
        </p:nvSpPr>
        <p:spPr bwMode="auto">
          <a:xfrm>
            <a:off x="1573213" y="2679700"/>
            <a:ext cx="8013700" cy="915988"/>
          </a:xfrm>
          <a:prstGeom prst="rect">
            <a:avLst/>
          </a:prstGeom>
          <a:noFill/>
          <a:ln w="9525">
            <a:noFill/>
            <a:miter lim="800000"/>
            <a:headEnd/>
            <a:tailEnd/>
          </a:ln>
        </p:spPr>
        <p:txBody>
          <a:bodyPr>
            <a:spAutoFit/>
          </a:bodyPr>
          <a:lstStyle/>
          <a:p>
            <a:r>
              <a:rPr lang="en-US" altLang="zh-CN" b="1">
                <a:latin typeface="微软雅黑" pitchFamily="34" charset="-122"/>
                <a:ea typeface="微软雅黑" pitchFamily="34" charset="-122"/>
              </a:rPr>
              <a:t>4. </a:t>
            </a:r>
            <a:r>
              <a:rPr lang="zh-CN" altLang="en-US" b="1">
                <a:latin typeface="微软雅黑" pitchFamily="34" charset="-122"/>
                <a:ea typeface="微软雅黑" pitchFamily="34" charset="-122"/>
              </a:rPr>
              <a:t>层次话题检测</a:t>
            </a:r>
            <a:r>
              <a:rPr lang="en-US" altLang="zh-CN" b="1">
                <a:latin typeface="微软雅黑" pitchFamily="34" charset="-122"/>
                <a:ea typeface="微软雅黑" pitchFamily="34" charset="-122"/>
              </a:rPr>
              <a:t>(HTD)</a:t>
            </a:r>
            <a:endParaRPr lang="en-US" altLang="zh-CN">
              <a:latin typeface="微软雅黑" pitchFamily="34" charset="-122"/>
              <a:ea typeface="微软雅黑" pitchFamily="34" charset="-122"/>
            </a:endParaRPr>
          </a:p>
          <a:p>
            <a:r>
              <a:rPr lang="zh-CN" altLang="en-US">
                <a:ea typeface="微软雅黑" pitchFamily="34" charset="-122"/>
              </a:rPr>
              <a:t>报道的主题与话题的相关程度往往分布于不同层次。通常采用基于一个根节点的非循环有向图（</a:t>
            </a:r>
            <a:r>
              <a:rPr lang="en-US" altLang="zh-CN">
                <a:ea typeface="微软雅黑" pitchFamily="34" charset="-122"/>
              </a:rPr>
              <a:t>DAG</a:t>
            </a:r>
            <a:r>
              <a:rPr lang="zh-CN" altLang="en-US">
                <a:ea typeface="微软雅黑" pitchFamily="34" charset="-122"/>
              </a:rPr>
              <a:t>）描述话题包含的层次结构。</a:t>
            </a:r>
            <a:r>
              <a:rPr lang="zh-CN" altLang="en-US"/>
              <a:t>  </a:t>
            </a:r>
          </a:p>
        </p:txBody>
      </p:sp>
      <p:sp>
        <p:nvSpPr>
          <p:cNvPr id="33800" name="直接连接符 13"/>
          <p:cNvSpPr>
            <a:spLocks noChangeShapeType="1"/>
          </p:cNvSpPr>
          <p:nvPr/>
        </p:nvSpPr>
        <p:spPr bwMode="auto">
          <a:xfrm>
            <a:off x="674688" y="927100"/>
            <a:ext cx="8313737" cy="0"/>
          </a:xfrm>
          <a:prstGeom prst="line">
            <a:avLst/>
          </a:prstGeom>
          <a:noFill/>
          <a:ln w="6350">
            <a:solidFill>
              <a:srgbClr val="4A7EBB">
                <a:alpha val="25098"/>
              </a:srgbClr>
            </a:solidFill>
            <a:bevel/>
            <a:headEnd/>
            <a:tailEnd/>
          </a:ln>
        </p:spPr>
        <p:txBody>
          <a:bodyPr/>
          <a:lstStyle/>
          <a:p>
            <a:endParaRPr lang="zh-CN" altLang="en-US"/>
          </a:p>
        </p:txBody>
      </p:sp>
      <p:pic>
        <p:nvPicPr>
          <p:cNvPr id="198" name="图片 197"/>
          <p:cNvPicPr>
            <a:picLocks noChangeAspect="1"/>
          </p:cNvPicPr>
          <p:nvPr/>
        </p:nvPicPr>
        <p:blipFill>
          <a:blip r:embed="rId2" cstate="print"/>
          <a:stretch>
            <a:fillRect/>
          </a:stretch>
        </p:blipFill>
        <p:spPr>
          <a:xfrm>
            <a:off x="335816" y="128624"/>
            <a:ext cx="897094" cy="793629"/>
          </a:xfrm>
          <a:prstGeom prst="rect">
            <a:avLst/>
          </a:prstGeom>
          <a:effectLst>
            <a:reflection blurRad="6350" stA="52000" endA="300" endPos="35000" dir="5400000" sy="-100000" algn="bl" rotWithShape="0"/>
          </a:effectLst>
        </p:spPr>
      </p:pic>
      <p:sp>
        <p:nvSpPr>
          <p:cNvPr id="33802" name="文本框 344"/>
          <p:cNvSpPr txBox="1">
            <a:spLocks noChangeArrowheads="1"/>
          </p:cNvSpPr>
          <p:nvPr/>
        </p:nvSpPr>
        <p:spPr bwMode="auto">
          <a:xfrm>
            <a:off x="1647825" y="193675"/>
            <a:ext cx="3232150" cy="701675"/>
          </a:xfrm>
          <a:prstGeom prst="rect">
            <a:avLst/>
          </a:prstGeom>
          <a:noFill/>
          <a:ln w="9525">
            <a:noFill/>
            <a:miter lim="800000"/>
            <a:headEnd/>
            <a:tailEnd/>
          </a:ln>
        </p:spPr>
        <p:txBody>
          <a:bodyPr wrap="none">
            <a:spAutoFit/>
          </a:bodyPr>
          <a:lstStyle/>
          <a:p>
            <a:r>
              <a:rPr lang="zh-CN" altLang="en-US" sz="4000">
                <a:solidFill>
                  <a:srgbClr val="31B5D6"/>
                </a:solidFill>
                <a:latin typeface="微软雅黑" pitchFamily="34" charset="-122"/>
                <a:ea typeface="微软雅黑" pitchFamily="34" charset="-122"/>
                <a:cs typeface="华康俪金黑W8(P)"/>
              </a:rPr>
              <a:t>相关研究现状</a:t>
            </a:r>
          </a:p>
        </p:txBody>
      </p:sp>
      <p:sp>
        <p:nvSpPr>
          <p:cNvPr id="33803" name="文本框 70"/>
          <p:cNvSpPr txBox="1">
            <a:spLocks noChangeArrowheads="1"/>
          </p:cNvSpPr>
          <p:nvPr/>
        </p:nvSpPr>
        <p:spPr bwMode="auto">
          <a:xfrm>
            <a:off x="715963" y="1284288"/>
            <a:ext cx="1809750" cy="579437"/>
          </a:xfrm>
          <a:prstGeom prst="rect">
            <a:avLst/>
          </a:prstGeom>
          <a:noFill/>
          <a:ln w="9525">
            <a:noFill/>
            <a:miter lim="800000"/>
            <a:headEnd/>
            <a:tailEnd/>
          </a:ln>
        </p:spPr>
        <p:txBody>
          <a:bodyPr wrap="none">
            <a:spAutoFit/>
          </a:bodyPr>
          <a:lstStyle/>
          <a:p>
            <a:r>
              <a:rPr lang="zh-CN" altLang="en-US" sz="3200">
                <a:solidFill>
                  <a:srgbClr val="F784A5"/>
                </a:solidFill>
                <a:latin typeface="华康俪金黑W8(P)"/>
                <a:ea typeface="华康俪金黑W8(P)"/>
                <a:cs typeface="华康俪金黑W8(P)"/>
              </a:rPr>
              <a:t>话题检测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1000"/>
                                        <p:tgtEl>
                                          <p:spTgt spid="185"/>
                                        </p:tgtEl>
                                      </p:cBhvr>
                                    </p:animEffect>
                                    <p:anim calcmode="lin" valueType="num">
                                      <p:cBhvr>
                                        <p:cTn id="8" dur="1000" fill="hold"/>
                                        <p:tgtEl>
                                          <p:spTgt spid="185"/>
                                        </p:tgtEl>
                                        <p:attrNameLst>
                                          <p:attrName>ppt_x</p:attrName>
                                        </p:attrNameLst>
                                      </p:cBhvr>
                                      <p:tavLst>
                                        <p:tav tm="0">
                                          <p:val>
                                            <p:strVal val="#ppt_x"/>
                                          </p:val>
                                        </p:tav>
                                        <p:tav tm="100000">
                                          <p:val>
                                            <p:strVal val="#ppt_x"/>
                                          </p:val>
                                        </p:tav>
                                      </p:tavLst>
                                    </p:anim>
                                    <p:anim calcmode="lin" valueType="num">
                                      <p:cBhvr>
                                        <p:cTn id="9" dur="1000" fill="hold"/>
                                        <p:tgtEl>
                                          <p:spTgt spid="18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fade">
                                      <p:cBhvr>
                                        <p:cTn id="12" dur="1000"/>
                                        <p:tgtEl>
                                          <p:spTgt spid="187"/>
                                        </p:tgtEl>
                                      </p:cBhvr>
                                    </p:animEffect>
                                    <p:anim calcmode="lin" valueType="num">
                                      <p:cBhvr>
                                        <p:cTn id="13" dur="1000" fill="hold"/>
                                        <p:tgtEl>
                                          <p:spTgt spid="187"/>
                                        </p:tgtEl>
                                        <p:attrNameLst>
                                          <p:attrName>ppt_x</p:attrName>
                                        </p:attrNameLst>
                                      </p:cBhvr>
                                      <p:tavLst>
                                        <p:tav tm="0">
                                          <p:val>
                                            <p:strVal val="#ppt_x"/>
                                          </p:val>
                                        </p:tav>
                                        <p:tav tm="100000">
                                          <p:val>
                                            <p:strVal val="#ppt_x"/>
                                          </p:val>
                                        </p:tav>
                                      </p:tavLst>
                                    </p:anim>
                                    <p:anim calcmode="lin" valueType="num">
                                      <p:cBhvr>
                                        <p:cTn id="14" dur="1000" fill="hold"/>
                                        <p:tgtEl>
                                          <p:spTgt spid="18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0"/>
                                        </p:tgtEl>
                                        <p:attrNameLst>
                                          <p:attrName>style.visibility</p:attrName>
                                        </p:attrNameLst>
                                      </p:cBhvr>
                                      <p:to>
                                        <p:strVal val="visible"/>
                                      </p:to>
                                    </p:set>
                                    <p:animEffect transition="in" filter="fade">
                                      <p:cBhvr>
                                        <p:cTn id="17" dur="1000"/>
                                        <p:tgtEl>
                                          <p:spTgt spid="190"/>
                                        </p:tgtEl>
                                      </p:cBhvr>
                                    </p:animEffect>
                                    <p:anim calcmode="lin" valueType="num">
                                      <p:cBhvr>
                                        <p:cTn id="18" dur="1000" fill="hold"/>
                                        <p:tgtEl>
                                          <p:spTgt spid="190"/>
                                        </p:tgtEl>
                                        <p:attrNameLst>
                                          <p:attrName>ppt_x</p:attrName>
                                        </p:attrNameLst>
                                      </p:cBhvr>
                                      <p:tavLst>
                                        <p:tav tm="0">
                                          <p:val>
                                            <p:strVal val="#ppt_x"/>
                                          </p:val>
                                        </p:tav>
                                        <p:tav tm="100000">
                                          <p:val>
                                            <p:strVal val="#ppt_x"/>
                                          </p:val>
                                        </p:tav>
                                      </p:tavLst>
                                    </p:anim>
                                    <p:anim calcmode="lin" valueType="num">
                                      <p:cBhvr>
                                        <p:cTn id="19" dur="1000" fill="hold"/>
                                        <p:tgtEl>
                                          <p:spTgt spid="19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nodePh="1">
                                  <p:stCondLst>
                                    <p:cond delay="0"/>
                                  </p:stCondLst>
                                  <p:endCondLst>
                                    <p:cond evt="begin" delay="0">
                                      <p:tn val="20"/>
                                    </p:cond>
                                  </p:endCondLst>
                                  <p:childTnLst>
                                    <p:set>
                                      <p:cBhvr>
                                        <p:cTn id="21" dur="1" fill="hold">
                                          <p:stCondLst>
                                            <p:cond delay="0"/>
                                          </p:stCondLst>
                                        </p:cTn>
                                        <p:tgtEl>
                                          <p:spTgt spid="33796"/>
                                        </p:tgtEl>
                                        <p:attrNameLst>
                                          <p:attrName>style.visibility</p:attrName>
                                        </p:attrNameLst>
                                      </p:cBhvr>
                                      <p:to>
                                        <p:strVal val="visible"/>
                                      </p:to>
                                    </p:set>
                                    <p:animEffect transition="in" filter="fade">
                                      <p:cBhvr>
                                        <p:cTn id="22" dur="1000"/>
                                        <p:tgtEl>
                                          <p:spTgt spid="33796"/>
                                        </p:tgtEl>
                                      </p:cBhvr>
                                    </p:animEffect>
                                    <p:anim calcmode="lin" valueType="num">
                                      <p:cBhvr>
                                        <p:cTn id="23" dur="1000" fill="hold"/>
                                        <p:tgtEl>
                                          <p:spTgt spid="33796"/>
                                        </p:tgtEl>
                                        <p:attrNameLst>
                                          <p:attrName>ppt_x</p:attrName>
                                        </p:attrNameLst>
                                      </p:cBhvr>
                                      <p:tavLst>
                                        <p:tav tm="0">
                                          <p:val>
                                            <p:strVal val="#ppt_x"/>
                                          </p:val>
                                        </p:tav>
                                        <p:tav tm="100000">
                                          <p:val>
                                            <p:strVal val="#ppt_x"/>
                                          </p:val>
                                        </p:tav>
                                      </p:tavLst>
                                    </p:anim>
                                    <p:anim calcmode="lin" valueType="num">
                                      <p:cBhvr>
                                        <p:cTn id="24" dur="1000" fill="hold"/>
                                        <p:tgtEl>
                                          <p:spTgt spid="3379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6566"/>
                                        </p:tgtEl>
                                        <p:attrNameLst>
                                          <p:attrName>style.visibility</p:attrName>
                                        </p:attrNameLst>
                                      </p:cBhvr>
                                      <p:to>
                                        <p:strVal val="visible"/>
                                      </p:to>
                                    </p:set>
                                    <p:animEffect transition="in" filter="fade">
                                      <p:cBhvr>
                                        <p:cTn id="27" dur="1000"/>
                                        <p:tgtEl>
                                          <p:spTgt spid="66566"/>
                                        </p:tgtEl>
                                      </p:cBhvr>
                                    </p:animEffect>
                                    <p:anim calcmode="lin" valueType="num">
                                      <p:cBhvr>
                                        <p:cTn id="28" dur="1000" fill="hold"/>
                                        <p:tgtEl>
                                          <p:spTgt spid="66566"/>
                                        </p:tgtEl>
                                        <p:attrNameLst>
                                          <p:attrName>ppt_x</p:attrName>
                                        </p:attrNameLst>
                                      </p:cBhvr>
                                      <p:tavLst>
                                        <p:tav tm="0">
                                          <p:val>
                                            <p:strVal val="#ppt_x"/>
                                          </p:val>
                                        </p:tav>
                                        <p:tav tm="100000">
                                          <p:val>
                                            <p:strVal val="#ppt_x"/>
                                          </p:val>
                                        </p:tav>
                                      </p:tavLst>
                                    </p:anim>
                                    <p:anim calcmode="lin" valueType="num">
                                      <p:cBhvr>
                                        <p:cTn id="29" dur="1000" fill="hold"/>
                                        <p:tgtEl>
                                          <p:spTgt spid="6656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99"/>
                                        </p:tgtEl>
                                        <p:attrNameLst>
                                          <p:attrName>style.visibility</p:attrName>
                                        </p:attrNameLst>
                                      </p:cBhvr>
                                      <p:to>
                                        <p:strVal val="visible"/>
                                      </p:to>
                                    </p:set>
                                    <p:animEffect transition="in" filter="fade">
                                      <p:cBhvr>
                                        <p:cTn id="32" dur="1000"/>
                                        <p:tgtEl>
                                          <p:spTgt spid="199"/>
                                        </p:tgtEl>
                                      </p:cBhvr>
                                    </p:animEffect>
                                    <p:anim calcmode="lin" valueType="num">
                                      <p:cBhvr>
                                        <p:cTn id="33" dur="1000" fill="hold"/>
                                        <p:tgtEl>
                                          <p:spTgt spid="199"/>
                                        </p:tgtEl>
                                        <p:attrNameLst>
                                          <p:attrName>ppt_x</p:attrName>
                                        </p:attrNameLst>
                                      </p:cBhvr>
                                      <p:tavLst>
                                        <p:tav tm="0">
                                          <p:val>
                                            <p:strVal val="#ppt_x"/>
                                          </p:val>
                                        </p:tav>
                                        <p:tav tm="100000">
                                          <p:val>
                                            <p:strVal val="#ppt_x"/>
                                          </p:val>
                                        </p:tav>
                                      </p:tavLst>
                                    </p:anim>
                                    <p:anim calcmode="lin" valueType="num">
                                      <p:cBhvr>
                                        <p:cTn id="34" dur="1000" fill="hold"/>
                                        <p:tgtEl>
                                          <p:spTgt spid="19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3799"/>
                                        </p:tgtEl>
                                        <p:attrNameLst>
                                          <p:attrName>style.visibility</p:attrName>
                                        </p:attrNameLst>
                                      </p:cBhvr>
                                      <p:to>
                                        <p:strVal val="visible"/>
                                      </p:to>
                                    </p:set>
                                    <p:animEffect transition="in" filter="fade">
                                      <p:cBhvr>
                                        <p:cTn id="37" dur="1000"/>
                                        <p:tgtEl>
                                          <p:spTgt spid="33799"/>
                                        </p:tgtEl>
                                      </p:cBhvr>
                                    </p:animEffect>
                                    <p:anim calcmode="lin" valueType="num">
                                      <p:cBhvr>
                                        <p:cTn id="38" dur="1000" fill="hold"/>
                                        <p:tgtEl>
                                          <p:spTgt spid="33799"/>
                                        </p:tgtEl>
                                        <p:attrNameLst>
                                          <p:attrName>ppt_x</p:attrName>
                                        </p:attrNameLst>
                                      </p:cBhvr>
                                      <p:tavLst>
                                        <p:tav tm="0">
                                          <p:val>
                                            <p:strVal val="#ppt_x"/>
                                          </p:val>
                                        </p:tav>
                                        <p:tav tm="100000">
                                          <p:val>
                                            <p:strVal val="#ppt_x"/>
                                          </p:val>
                                        </p:tav>
                                      </p:tavLst>
                                    </p:anim>
                                    <p:anim calcmode="lin" valueType="num">
                                      <p:cBhvr>
                                        <p:cTn id="39" dur="1000" fill="hold"/>
                                        <p:tgtEl>
                                          <p:spTgt spid="337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p:bldP spid="33796" grpId="0"/>
      <p:bldP spid="66566" grpId="0"/>
      <p:bldP spid="199" grpId="0" animBg="1"/>
      <p:bldP spid="3379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文本框 4"/>
          <p:cNvSpPr>
            <a:spLocks noChangeArrowheads="1"/>
          </p:cNvSpPr>
          <p:nvPr/>
        </p:nvSpPr>
        <p:spPr bwMode="auto">
          <a:xfrm>
            <a:off x="1493838" y="195263"/>
            <a:ext cx="7770812" cy="708025"/>
          </a:xfrm>
          <a:prstGeom prst="rect">
            <a:avLst/>
          </a:prstGeom>
          <a:noFill/>
          <a:ln w="9525">
            <a:noFill/>
            <a:miter lim="800000"/>
            <a:headEnd/>
            <a:tailEnd/>
          </a:ln>
        </p:spPr>
        <p:txBody>
          <a:bodyPr>
            <a:spAutoFit/>
          </a:bodyPr>
          <a:lstStyle/>
          <a:p>
            <a:r>
              <a:rPr lang="zh-CN" altLang="en-US" sz="4000">
                <a:solidFill>
                  <a:srgbClr val="31B5D6"/>
                </a:solidFill>
                <a:latin typeface="华康俪金黑W8(P)"/>
                <a:ea typeface="华康俪金黑W8(P)"/>
                <a:cs typeface="华康俪金黑W8(P)"/>
                <a:sym typeface="Calibri" pitchFamily="34" charset="0"/>
              </a:rPr>
              <a:t>目录</a:t>
            </a:r>
          </a:p>
        </p:txBody>
      </p:sp>
      <p:sp>
        <p:nvSpPr>
          <p:cNvPr id="16386" name="直接连接符 13"/>
          <p:cNvSpPr>
            <a:spLocks noChangeShapeType="1"/>
          </p:cNvSpPr>
          <p:nvPr/>
        </p:nvSpPr>
        <p:spPr bwMode="auto">
          <a:xfrm>
            <a:off x="674688" y="844550"/>
            <a:ext cx="6194425" cy="0"/>
          </a:xfrm>
          <a:prstGeom prst="line">
            <a:avLst/>
          </a:prstGeom>
          <a:noFill/>
          <a:ln w="6350">
            <a:solidFill>
              <a:srgbClr val="4A7EBB">
                <a:alpha val="25098"/>
              </a:srgbClr>
            </a:solidFill>
            <a:bevel/>
            <a:headEnd/>
            <a:tailEnd/>
          </a:ln>
        </p:spPr>
        <p:txBody>
          <a:bodyPr/>
          <a:lstStyle/>
          <a:p>
            <a:endParaRPr lang="zh-CN" altLang="en-US"/>
          </a:p>
        </p:txBody>
      </p:sp>
      <p:grpSp>
        <p:nvGrpSpPr>
          <p:cNvPr id="5" name="Group 4"/>
          <p:cNvGrpSpPr>
            <a:grpSpLocks/>
          </p:cNvGrpSpPr>
          <p:nvPr/>
        </p:nvGrpSpPr>
        <p:grpSpPr bwMode="auto">
          <a:xfrm>
            <a:off x="1269967" y="1524783"/>
            <a:ext cx="1016000" cy="665162"/>
            <a:chOff x="1110" y="2656"/>
            <a:chExt cx="1549" cy="1351"/>
          </a:xfrm>
          <a:gradFill flip="none" rotWithShape="1">
            <a:gsLst>
              <a:gs pos="0">
                <a:srgbClr val="336699">
                  <a:shade val="30000"/>
                  <a:satMod val="115000"/>
                </a:srgbClr>
              </a:gs>
              <a:gs pos="50000">
                <a:srgbClr val="336699">
                  <a:shade val="67500"/>
                  <a:satMod val="115000"/>
                </a:srgbClr>
              </a:gs>
              <a:gs pos="100000">
                <a:srgbClr val="336699">
                  <a:shade val="100000"/>
                  <a:satMod val="115000"/>
                </a:srgbClr>
              </a:gs>
            </a:gsLst>
            <a:lin ang="2700000" scaled="1"/>
            <a:tileRect/>
          </a:gradFill>
        </p:grpSpPr>
        <p:sp>
          <p:nvSpPr>
            <p:cNvPr id="38" name="AutoShape 5"/>
            <p:cNvSpPr>
              <a:spLocks noChangeArrowheads="1"/>
            </p:cNvSpPr>
            <p:nvPr/>
          </p:nvSpPr>
          <p:spPr bwMode="gray">
            <a:xfrm>
              <a:off x="1123" y="2679"/>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9" name="AutoShape 6"/>
            <p:cNvSpPr>
              <a:spLocks noChangeArrowheads="1"/>
            </p:cNvSpPr>
            <p:nvPr/>
          </p:nvSpPr>
          <p:spPr bwMode="gray">
            <a:xfrm>
              <a:off x="1110" y="2656"/>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40" name="AutoShape 7"/>
            <p:cNvSpPr>
              <a:spLocks noChangeArrowheads="1"/>
            </p:cNvSpPr>
            <p:nvPr/>
          </p:nvSpPr>
          <p:spPr bwMode="gray">
            <a:xfrm>
              <a:off x="1200" y="2736"/>
              <a:ext cx="1350" cy="1168"/>
            </a:xfrm>
            <a:prstGeom prst="hexagon">
              <a:avLst>
                <a:gd name="adj" fmla="val 2889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6388" name="Line 8"/>
          <p:cNvSpPr>
            <a:spLocks noChangeShapeType="1"/>
          </p:cNvSpPr>
          <p:nvPr/>
        </p:nvSpPr>
        <p:spPr bwMode="auto">
          <a:xfrm>
            <a:off x="2082800" y="2135188"/>
            <a:ext cx="6400800"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8" name="Text Box 9"/>
          <p:cNvSpPr txBox="1">
            <a:spLocks noChangeArrowheads="1"/>
          </p:cNvSpPr>
          <p:nvPr/>
        </p:nvSpPr>
        <p:spPr bwMode="auto">
          <a:xfrm>
            <a:off x="2990850" y="1589088"/>
            <a:ext cx="2990850" cy="457200"/>
          </a:xfrm>
          <a:prstGeom prst="rect">
            <a:avLst/>
          </a:prstGeom>
          <a:noFill/>
          <a:ln w="9525" algn="ctr">
            <a:noFill/>
            <a:miter lim="800000"/>
            <a:headEnd/>
            <a:tailEnd/>
          </a:ln>
        </p:spPr>
        <p:txBody>
          <a:bodyPr wrap="none">
            <a:spAutoFit/>
          </a:bodyPr>
          <a:lstStyle/>
          <a:p>
            <a:pPr>
              <a:defRPr/>
            </a:pPr>
            <a:r>
              <a:rPr lang="zh-CN" altLang="en-US" sz="2400">
                <a:effectLst>
                  <a:outerShdw blurRad="38100" dist="38100" dir="2700000" algn="tl">
                    <a:srgbClr val="C0C0C0"/>
                  </a:outerShdw>
                </a:effectLst>
                <a:latin typeface="微软雅黑" pitchFamily="34" charset="-122"/>
                <a:ea typeface="微软雅黑" pitchFamily="34" charset="-122"/>
              </a:rPr>
              <a:t>话题检测与跟踪概述</a:t>
            </a:r>
            <a:r>
              <a:rPr lang="zh-CN" altLang="en-US"/>
              <a:t> </a:t>
            </a:r>
            <a:endParaRPr lang="en-US" altLang="zh-CN"/>
          </a:p>
        </p:txBody>
      </p:sp>
      <p:sp>
        <p:nvSpPr>
          <p:cNvPr id="16390" name="Text Box 10"/>
          <p:cNvSpPr txBox="1">
            <a:spLocks noChangeArrowheads="1"/>
          </p:cNvSpPr>
          <p:nvPr/>
        </p:nvSpPr>
        <p:spPr bwMode="gray">
          <a:xfrm>
            <a:off x="1585913" y="1624013"/>
            <a:ext cx="365125" cy="460375"/>
          </a:xfrm>
          <a:prstGeom prst="rect">
            <a:avLst/>
          </a:prstGeom>
          <a:noFill/>
          <a:ln w="9525">
            <a:noFill/>
            <a:miter lim="800000"/>
            <a:headEnd/>
            <a:tailEnd/>
          </a:ln>
        </p:spPr>
        <p:txBody>
          <a:bodyPr wrap="none">
            <a:spAutoFit/>
          </a:bodyPr>
          <a:lstStyle/>
          <a:p>
            <a:pPr algn="ctr"/>
            <a:r>
              <a:rPr lang="en-US" altLang="zh-CN" sz="2400">
                <a:solidFill>
                  <a:srgbClr val="F8F8F8"/>
                </a:solidFill>
                <a:latin typeface="微软雅黑" pitchFamily="34" charset="-122"/>
                <a:ea typeface="微软雅黑" pitchFamily="34" charset="-122"/>
              </a:rPr>
              <a:t>1</a:t>
            </a:r>
          </a:p>
        </p:txBody>
      </p:sp>
      <p:grpSp>
        <p:nvGrpSpPr>
          <p:cNvPr id="10" name="Group 11"/>
          <p:cNvGrpSpPr>
            <a:grpSpLocks/>
          </p:cNvGrpSpPr>
          <p:nvPr/>
        </p:nvGrpSpPr>
        <p:grpSpPr bwMode="auto">
          <a:xfrm>
            <a:off x="1269967" y="2310601"/>
            <a:ext cx="1016000" cy="665162"/>
            <a:chOff x="3174" y="2656"/>
            <a:chExt cx="1549" cy="1351"/>
          </a:xfrm>
          <a:gradFill flip="none" rotWithShape="1">
            <a:gsLst>
              <a:gs pos="0">
                <a:srgbClr val="339966">
                  <a:shade val="30000"/>
                  <a:satMod val="115000"/>
                </a:srgbClr>
              </a:gs>
              <a:gs pos="50000">
                <a:srgbClr val="339966">
                  <a:shade val="67500"/>
                  <a:satMod val="115000"/>
                </a:srgbClr>
              </a:gs>
              <a:gs pos="100000">
                <a:srgbClr val="339966">
                  <a:shade val="100000"/>
                  <a:satMod val="115000"/>
                </a:srgbClr>
              </a:gs>
            </a:gsLst>
            <a:lin ang="2700000" scaled="1"/>
            <a:tileRect/>
          </a:gradFill>
        </p:grpSpPr>
        <p:sp>
          <p:nvSpPr>
            <p:cNvPr id="35" name="AutoShape 12"/>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6" name="AutoShape 13"/>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7" name="AutoShape 14"/>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6392" name="Line 15"/>
          <p:cNvSpPr>
            <a:spLocks noChangeShapeType="1"/>
          </p:cNvSpPr>
          <p:nvPr/>
        </p:nvSpPr>
        <p:spPr bwMode="auto">
          <a:xfrm>
            <a:off x="2082800" y="2921000"/>
            <a:ext cx="6400800"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16393" name="Text Box 17"/>
          <p:cNvSpPr txBox="1">
            <a:spLocks noChangeArrowheads="1"/>
          </p:cNvSpPr>
          <p:nvPr/>
        </p:nvSpPr>
        <p:spPr bwMode="gray">
          <a:xfrm>
            <a:off x="1585913" y="2409825"/>
            <a:ext cx="365125" cy="460375"/>
          </a:xfrm>
          <a:prstGeom prst="rect">
            <a:avLst/>
          </a:prstGeom>
          <a:noFill/>
          <a:ln w="9525">
            <a:noFill/>
            <a:miter lim="800000"/>
            <a:headEnd/>
            <a:tailEnd/>
          </a:ln>
        </p:spPr>
        <p:txBody>
          <a:bodyPr wrap="none">
            <a:spAutoFit/>
          </a:bodyPr>
          <a:lstStyle/>
          <a:p>
            <a:pPr algn="ctr"/>
            <a:r>
              <a:rPr lang="en-US" altLang="zh-CN" sz="2400">
                <a:solidFill>
                  <a:srgbClr val="F8F8F8"/>
                </a:solidFill>
                <a:latin typeface="微软雅黑" pitchFamily="34" charset="-122"/>
                <a:ea typeface="微软雅黑" pitchFamily="34" charset="-122"/>
              </a:rPr>
              <a:t>2</a:t>
            </a:r>
          </a:p>
        </p:txBody>
      </p:sp>
      <p:grpSp>
        <p:nvGrpSpPr>
          <p:cNvPr id="14" name="Group 18"/>
          <p:cNvGrpSpPr>
            <a:grpSpLocks/>
          </p:cNvGrpSpPr>
          <p:nvPr/>
        </p:nvGrpSpPr>
        <p:grpSpPr bwMode="auto">
          <a:xfrm>
            <a:off x="1269967" y="3096419"/>
            <a:ext cx="1016000" cy="665162"/>
            <a:chOff x="1110" y="2656"/>
            <a:chExt cx="1549" cy="1351"/>
          </a:xfr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2700000" scaled="1"/>
            <a:tileRect/>
          </a:gradFill>
        </p:grpSpPr>
        <p:sp>
          <p:nvSpPr>
            <p:cNvPr id="32" name="AutoShape 19"/>
            <p:cNvSpPr>
              <a:spLocks noChangeArrowheads="1"/>
            </p:cNvSpPr>
            <p:nvPr/>
          </p:nvSpPr>
          <p:spPr bwMode="gray">
            <a:xfrm>
              <a:off x="1123"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3" name="AutoShape 20"/>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4" name="AutoShape 21"/>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6395" name="Line 22"/>
          <p:cNvSpPr>
            <a:spLocks noChangeShapeType="1"/>
          </p:cNvSpPr>
          <p:nvPr/>
        </p:nvSpPr>
        <p:spPr bwMode="auto">
          <a:xfrm>
            <a:off x="2082800" y="3706813"/>
            <a:ext cx="6400800"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16" name="Text Box 23"/>
          <p:cNvSpPr txBox="1">
            <a:spLocks noChangeArrowheads="1"/>
          </p:cNvSpPr>
          <p:nvPr/>
        </p:nvSpPr>
        <p:spPr bwMode="auto">
          <a:xfrm>
            <a:off x="3008313" y="2309813"/>
            <a:ext cx="3841750" cy="457200"/>
          </a:xfrm>
          <a:prstGeom prst="rect">
            <a:avLst/>
          </a:prstGeom>
          <a:noFill/>
          <a:ln w="9525" algn="ctr">
            <a:noFill/>
            <a:miter lim="800000"/>
            <a:headEnd/>
            <a:tailEnd/>
          </a:ln>
        </p:spPr>
        <p:txBody>
          <a:bodyPr wrap="none">
            <a:spAutoFit/>
          </a:bodyPr>
          <a:lstStyle/>
          <a:p>
            <a:pPr>
              <a:defRPr/>
            </a:pPr>
            <a:r>
              <a:rPr lang="zh-CN" altLang="en-US" sz="2400">
                <a:effectLst>
                  <a:outerShdw blurRad="38100" dist="38100" dir="2700000" algn="tl">
                    <a:srgbClr val="C0C0C0"/>
                  </a:outerShdw>
                </a:effectLst>
                <a:latin typeface="微软雅黑" pitchFamily="34" charset="-122"/>
                <a:ea typeface="微软雅黑" pitchFamily="34" charset="-122"/>
              </a:rPr>
              <a:t>话题检测与跟踪概述的任务</a:t>
            </a:r>
          </a:p>
        </p:txBody>
      </p:sp>
      <p:sp>
        <p:nvSpPr>
          <p:cNvPr id="16397" name="Text Box 24"/>
          <p:cNvSpPr txBox="1">
            <a:spLocks noChangeArrowheads="1"/>
          </p:cNvSpPr>
          <p:nvPr/>
        </p:nvSpPr>
        <p:spPr bwMode="gray">
          <a:xfrm>
            <a:off x="1585913" y="3195638"/>
            <a:ext cx="365125" cy="460375"/>
          </a:xfrm>
          <a:prstGeom prst="rect">
            <a:avLst/>
          </a:prstGeom>
          <a:noFill/>
          <a:ln w="9525">
            <a:noFill/>
            <a:miter lim="800000"/>
            <a:headEnd/>
            <a:tailEnd/>
          </a:ln>
        </p:spPr>
        <p:txBody>
          <a:bodyPr wrap="none">
            <a:spAutoFit/>
          </a:bodyPr>
          <a:lstStyle/>
          <a:p>
            <a:pPr algn="ctr"/>
            <a:r>
              <a:rPr lang="en-US" altLang="zh-CN" sz="2400">
                <a:solidFill>
                  <a:srgbClr val="F8F8F8"/>
                </a:solidFill>
                <a:latin typeface="微软雅黑" pitchFamily="34" charset="-122"/>
                <a:ea typeface="微软雅黑" pitchFamily="34" charset="-122"/>
              </a:rPr>
              <a:t>3</a:t>
            </a:r>
          </a:p>
        </p:txBody>
      </p:sp>
      <p:grpSp>
        <p:nvGrpSpPr>
          <p:cNvPr id="18" name="Group 25"/>
          <p:cNvGrpSpPr>
            <a:grpSpLocks/>
          </p:cNvGrpSpPr>
          <p:nvPr/>
        </p:nvGrpSpPr>
        <p:grpSpPr bwMode="auto">
          <a:xfrm>
            <a:off x="1269967" y="3882237"/>
            <a:ext cx="1016000" cy="665162"/>
            <a:chOff x="3174" y="2656"/>
            <a:chExt cx="1549" cy="1351"/>
          </a:xfr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p:grpSpPr>
        <p:sp>
          <p:nvSpPr>
            <p:cNvPr id="29"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0"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1"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6399" name="Line 29"/>
          <p:cNvSpPr>
            <a:spLocks noChangeShapeType="1"/>
          </p:cNvSpPr>
          <p:nvPr/>
        </p:nvSpPr>
        <p:spPr bwMode="auto">
          <a:xfrm>
            <a:off x="2082800" y="4492625"/>
            <a:ext cx="6400800"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20" name="Text Box 30"/>
          <p:cNvSpPr txBox="1">
            <a:spLocks noChangeArrowheads="1"/>
          </p:cNvSpPr>
          <p:nvPr/>
        </p:nvSpPr>
        <p:spPr bwMode="auto">
          <a:xfrm>
            <a:off x="3008313" y="3128963"/>
            <a:ext cx="3841750" cy="457200"/>
          </a:xfrm>
          <a:prstGeom prst="rect">
            <a:avLst/>
          </a:prstGeom>
          <a:noFill/>
          <a:ln w="9525" algn="ctr">
            <a:noFill/>
            <a:miter lim="800000"/>
            <a:headEnd/>
            <a:tailEnd/>
          </a:ln>
        </p:spPr>
        <p:txBody>
          <a:bodyPr wrap="none">
            <a:spAutoFit/>
          </a:bodyPr>
          <a:lstStyle/>
          <a:p>
            <a:pPr>
              <a:defRPr/>
            </a:pPr>
            <a:r>
              <a:rPr lang="zh-CN" altLang="en-US" sz="2400">
                <a:effectLst>
                  <a:outerShdw blurRad="38100" dist="38100" dir="2700000" algn="tl">
                    <a:srgbClr val="C0C0C0"/>
                  </a:outerShdw>
                </a:effectLst>
                <a:latin typeface="微软雅黑" pitchFamily="34" charset="-122"/>
                <a:ea typeface="微软雅黑" pitchFamily="34" charset="-122"/>
              </a:rPr>
              <a:t>话题检测与跟踪的研究体系</a:t>
            </a:r>
            <a:endParaRPr lang="en-US" altLang="zh-CN" sz="2400">
              <a:effectLst>
                <a:outerShdw blurRad="38100" dist="38100" dir="2700000" algn="tl">
                  <a:srgbClr val="C0C0C0"/>
                </a:outerShdw>
              </a:effectLst>
              <a:latin typeface="微软雅黑" pitchFamily="34" charset="-122"/>
              <a:ea typeface="微软雅黑" pitchFamily="34" charset="-122"/>
            </a:endParaRPr>
          </a:p>
        </p:txBody>
      </p:sp>
      <p:sp>
        <p:nvSpPr>
          <p:cNvPr id="16401" name="Text Box 31"/>
          <p:cNvSpPr txBox="1">
            <a:spLocks noChangeArrowheads="1"/>
          </p:cNvSpPr>
          <p:nvPr/>
        </p:nvSpPr>
        <p:spPr bwMode="gray">
          <a:xfrm>
            <a:off x="1585913" y="3981450"/>
            <a:ext cx="365125" cy="460375"/>
          </a:xfrm>
          <a:prstGeom prst="rect">
            <a:avLst/>
          </a:prstGeom>
          <a:noFill/>
          <a:ln w="9525">
            <a:noFill/>
            <a:miter lim="800000"/>
            <a:headEnd/>
            <a:tailEnd/>
          </a:ln>
        </p:spPr>
        <p:txBody>
          <a:bodyPr wrap="none">
            <a:spAutoFit/>
          </a:bodyPr>
          <a:lstStyle/>
          <a:p>
            <a:pPr algn="ctr"/>
            <a:r>
              <a:rPr lang="en-US" altLang="zh-CN" sz="2400">
                <a:solidFill>
                  <a:srgbClr val="F8F8F8"/>
                </a:solidFill>
                <a:latin typeface="微软雅黑" pitchFamily="34" charset="-122"/>
                <a:ea typeface="微软雅黑" pitchFamily="34" charset="-122"/>
              </a:rPr>
              <a:t>4</a:t>
            </a:r>
          </a:p>
        </p:txBody>
      </p:sp>
      <p:grpSp>
        <p:nvGrpSpPr>
          <p:cNvPr id="22" name="Group 25"/>
          <p:cNvGrpSpPr>
            <a:grpSpLocks/>
          </p:cNvGrpSpPr>
          <p:nvPr/>
        </p:nvGrpSpPr>
        <p:grpSpPr bwMode="auto">
          <a:xfrm>
            <a:off x="1282809" y="4668055"/>
            <a:ext cx="1016000" cy="665162"/>
            <a:chOff x="3174" y="2656"/>
            <a:chExt cx="1549" cy="1351"/>
          </a:xfrm>
          <a:solidFill>
            <a:srgbClr val="31B5D6"/>
          </a:solidFill>
        </p:grpSpPr>
        <p:sp>
          <p:nvSpPr>
            <p:cNvPr id="26"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27"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28"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6403" name="Line 29"/>
          <p:cNvSpPr>
            <a:spLocks noChangeShapeType="1"/>
          </p:cNvSpPr>
          <p:nvPr/>
        </p:nvSpPr>
        <p:spPr bwMode="auto">
          <a:xfrm>
            <a:off x="2095500" y="5278438"/>
            <a:ext cx="6400800"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24" name="Text Box 30"/>
          <p:cNvSpPr txBox="1">
            <a:spLocks noChangeArrowheads="1"/>
          </p:cNvSpPr>
          <p:nvPr/>
        </p:nvSpPr>
        <p:spPr bwMode="auto">
          <a:xfrm>
            <a:off x="3097213" y="3894138"/>
            <a:ext cx="2012950" cy="457200"/>
          </a:xfrm>
          <a:prstGeom prst="rect">
            <a:avLst/>
          </a:prstGeom>
          <a:noFill/>
          <a:ln w="9525" algn="ctr">
            <a:noFill/>
            <a:miter lim="800000"/>
            <a:headEnd/>
            <a:tailEnd/>
          </a:ln>
        </p:spPr>
        <p:txBody>
          <a:bodyPr wrap="none">
            <a:spAutoFit/>
          </a:bodyPr>
          <a:lstStyle/>
          <a:p>
            <a:pPr>
              <a:defRPr/>
            </a:pPr>
            <a:r>
              <a:rPr lang="zh-CN" altLang="en-US" sz="2400">
                <a:effectLst>
                  <a:outerShdw blurRad="38100" dist="38100" dir="2700000" algn="tl">
                    <a:srgbClr val="C0C0C0"/>
                  </a:outerShdw>
                </a:effectLst>
                <a:latin typeface="微软雅黑" pitchFamily="34" charset="-122"/>
                <a:ea typeface="微软雅黑" pitchFamily="34" charset="-122"/>
              </a:rPr>
              <a:t>相关研究现状</a:t>
            </a:r>
            <a:endParaRPr lang="en-US" altLang="zh-CN" sz="2400">
              <a:effectLst>
                <a:outerShdw blurRad="38100" dist="38100" dir="2700000" algn="tl">
                  <a:srgbClr val="C0C0C0"/>
                </a:outerShdw>
              </a:effectLst>
              <a:latin typeface="微软雅黑" pitchFamily="34" charset="-122"/>
              <a:ea typeface="微软雅黑" pitchFamily="34" charset="-122"/>
            </a:endParaRPr>
          </a:p>
        </p:txBody>
      </p:sp>
      <p:sp>
        <p:nvSpPr>
          <p:cNvPr id="16405" name="Text Box 31"/>
          <p:cNvSpPr txBox="1">
            <a:spLocks noChangeArrowheads="1"/>
          </p:cNvSpPr>
          <p:nvPr/>
        </p:nvSpPr>
        <p:spPr bwMode="gray">
          <a:xfrm>
            <a:off x="1598613" y="4767263"/>
            <a:ext cx="365125" cy="460375"/>
          </a:xfrm>
          <a:prstGeom prst="rect">
            <a:avLst/>
          </a:prstGeom>
          <a:noFill/>
          <a:ln w="9525">
            <a:noFill/>
            <a:miter lim="800000"/>
            <a:headEnd/>
            <a:tailEnd/>
          </a:ln>
        </p:spPr>
        <p:txBody>
          <a:bodyPr wrap="none">
            <a:spAutoFit/>
          </a:bodyPr>
          <a:lstStyle/>
          <a:p>
            <a:pPr algn="ctr"/>
            <a:r>
              <a:rPr lang="en-US" altLang="zh-CN" sz="2400">
                <a:solidFill>
                  <a:srgbClr val="F8F8F8"/>
                </a:solidFill>
                <a:latin typeface="微软雅黑" pitchFamily="34" charset="-122"/>
                <a:ea typeface="微软雅黑" pitchFamily="34" charset="-122"/>
              </a:rPr>
              <a:t>5</a:t>
            </a:r>
          </a:p>
        </p:txBody>
      </p:sp>
      <p:pic>
        <p:nvPicPr>
          <p:cNvPr id="41" name="Picture 2" descr="C:\Users\Administrator\Desktop\25p1ckfib9.gif"/>
          <p:cNvPicPr>
            <a:picLocks noChangeAspect="1" noChangeArrowheads="1"/>
          </p:cNvPicPr>
          <p:nvPr/>
        </p:nvPicPr>
        <p:blipFill>
          <a:blip r:embed="rId2" cstate="print">
            <a:extLst/>
          </a:blip>
          <a:srcRect/>
          <a:stretch>
            <a:fillRect/>
          </a:stretch>
        </p:blipFill>
        <p:spPr bwMode="auto">
          <a:xfrm>
            <a:off x="304369" y="200678"/>
            <a:ext cx="944631" cy="9446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2" name="Text Box 30"/>
          <p:cNvSpPr txBox="1">
            <a:spLocks noChangeArrowheads="1"/>
          </p:cNvSpPr>
          <p:nvPr/>
        </p:nvSpPr>
        <p:spPr bwMode="auto">
          <a:xfrm>
            <a:off x="3122613" y="4692650"/>
            <a:ext cx="4451350" cy="457200"/>
          </a:xfrm>
          <a:prstGeom prst="rect">
            <a:avLst/>
          </a:prstGeom>
          <a:noFill/>
          <a:ln w="9525" algn="ctr">
            <a:noFill/>
            <a:miter lim="800000"/>
            <a:headEnd/>
            <a:tailEnd/>
          </a:ln>
        </p:spPr>
        <p:txBody>
          <a:bodyPr wrap="none">
            <a:spAutoFit/>
          </a:bodyPr>
          <a:lstStyle/>
          <a:p>
            <a:pPr>
              <a:defRPr/>
            </a:pPr>
            <a:r>
              <a:rPr lang="zh-CN" altLang="en-US" sz="2400">
                <a:effectLst>
                  <a:outerShdw blurRad="38100" dist="38100" dir="2700000" algn="tl">
                    <a:srgbClr val="C0C0C0"/>
                  </a:outerShdw>
                </a:effectLst>
                <a:latin typeface="微软雅黑" pitchFamily="34" charset="-122"/>
                <a:ea typeface="微软雅黑" pitchFamily="34" charset="-122"/>
              </a:rPr>
              <a:t>话题检测与跟踪的一般系统模型</a:t>
            </a:r>
            <a:endParaRPr lang="en-US" altLang="zh-CN" sz="2400">
              <a:effectLst>
                <a:outerShdw blurRad="38100" dist="38100" dir="2700000" algn="tl">
                  <a:srgbClr val="C0C0C0"/>
                </a:outerShdw>
              </a:effectLst>
              <a:latin typeface="微软雅黑" pitchFamily="34" charset="-122"/>
              <a:ea typeface="微软雅黑" pitchFamily="34" charset="-122"/>
            </a:endParaRPr>
          </a:p>
        </p:txBody>
      </p:sp>
      <p:sp>
        <p:nvSpPr>
          <p:cNvPr id="16408" name="Rectangle 26"/>
          <p:cNvSpPr>
            <a:spLocks noChangeArrowheads="1"/>
          </p:cNvSpPr>
          <p:nvPr/>
        </p:nvSpPr>
        <p:spPr bwMode="auto">
          <a:xfrm>
            <a:off x="5940425" y="3246438"/>
            <a:ext cx="311150" cy="366712"/>
          </a:xfrm>
          <a:prstGeom prst="rect">
            <a:avLst/>
          </a:prstGeom>
          <a:noFill/>
          <a:ln w="9525">
            <a:noFill/>
            <a:miter lim="800000"/>
            <a:headEnd/>
            <a:tailEnd/>
          </a:ln>
        </p:spPr>
        <p:txBody>
          <a:bodyPr wrap="none">
            <a:spAutoFit/>
          </a:bodyPr>
          <a:lstStyle/>
          <a:p>
            <a:r>
              <a:rPr lang="en-US" altLang="zh-CN">
                <a:solidFill>
                  <a:srgbClr val="F8F8F8"/>
                </a:solidFill>
              </a:rPr>
              <a:t>5</a:t>
            </a:r>
            <a:endParaRPr lang="zh-CN" altLang="en-US">
              <a:solidFill>
                <a:srgbClr val="F8F8F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388"/>
                                        </p:tgtEl>
                                        <p:attrNameLst>
                                          <p:attrName>style.visibility</p:attrName>
                                        </p:attrNameLst>
                                      </p:cBhvr>
                                      <p:to>
                                        <p:strVal val="visible"/>
                                      </p:to>
                                    </p:set>
                                    <p:animEffect transition="in" filter="fade">
                                      <p:cBhvr>
                                        <p:cTn id="12" dur="1000"/>
                                        <p:tgtEl>
                                          <p:spTgt spid="16388"/>
                                        </p:tgtEl>
                                      </p:cBhvr>
                                    </p:animEffect>
                                    <p:anim calcmode="lin" valueType="num">
                                      <p:cBhvr>
                                        <p:cTn id="13" dur="1000" fill="hold"/>
                                        <p:tgtEl>
                                          <p:spTgt spid="16388"/>
                                        </p:tgtEl>
                                        <p:attrNameLst>
                                          <p:attrName>ppt_x</p:attrName>
                                        </p:attrNameLst>
                                      </p:cBhvr>
                                      <p:tavLst>
                                        <p:tav tm="0">
                                          <p:val>
                                            <p:strVal val="#ppt_x"/>
                                          </p:val>
                                        </p:tav>
                                        <p:tav tm="100000">
                                          <p:val>
                                            <p:strVal val="#ppt_x"/>
                                          </p:val>
                                        </p:tav>
                                      </p:tavLst>
                                    </p:anim>
                                    <p:anim calcmode="lin" valueType="num">
                                      <p:cBhvr>
                                        <p:cTn id="14" dur="1000" fill="hold"/>
                                        <p:tgtEl>
                                          <p:spTgt spid="1638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390"/>
                                        </p:tgtEl>
                                        <p:attrNameLst>
                                          <p:attrName>style.visibility</p:attrName>
                                        </p:attrNameLst>
                                      </p:cBhvr>
                                      <p:to>
                                        <p:strVal val="visible"/>
                                      </p:to>
                                    </p:set>
                                    <p:animEffect transition="in" filter="fade">
                                      <p:cBhvr>
                                        <p:cTn id="22" dur="1000"/>
                                        <p:tgtEl>
                                          <p:spTgt spid="16390"/>
                                        </p:tgtEl>
                                      </p:cBhvr>
                                    </p:animEffect>
                                    <p:anim calcmode="lin" valueType="num">
                                      <p:cBhvr>
                                        <p:cTn id="23" dur="1000" fill="hold"/>
                                        <p:tgtEl>
                                          <p:spTgt spid="16390"/>
                                        </p:tgtEl>
                                        <p:attrNameLst>
                                          <p:attrName>ppt_x</p:attrName>
                                        </p:attrNameLst>
                                      </p:cBhvr>
                                      <p:tavLst>
                                        <p:tav tm="0">
                                          <p:val>
                                            <p:strVal val="#ppt_x"/>
                                          </p:val>
                                        </p:tav>
                                        <p:tav tm="100000">
                                          <p:val>
                                            <p:strVal val="#ppt_x"/>
                                          </p:val>
                                        </p:tav>
                                      </p:tavLst>
                                    </p:anim>
                                    <p:anim calcmode="lin" valueType="num">
                                      <p:cBhvr>
                                        <p:cTn id="24" dur="1000" fill="hold"/>
                                        <p:tgtEl>
                                          <p:spTgt spid="1639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392"/>
                                        </p:tgtEl>
                                        <p:attrNameLst>
                                          <p:attrName>style.visibility</p:attrName>
                                        </p:attrNameLst>
                                      </p:cBhvr>
                                      <p:to>
                                        <p:strVal val="visible"/>
                                      </p:to>
                                    </p:set>
                                    <p:animEffect transition="in" filter="fade">
                                      <p:cBhvr>
                                        <p:cTn id="32" dur="1000"/>
                                        <p:tgtEl>
                                          <p:spTgt spid="16392"/>
                                        </p:tgtEl>
                                      </p:cBhvr>
                                    </p:animEffect>
                                    <p:anim calcmode="lin" valueType="num">
                                      <p:cBhvr>
                                        <p:cTn id="33" dur="1000" fill="hold"/>
                                        <p:tgtEl>
                                          <p:spTgt spid="16392"/>
                                        </p:tgtEl>
                                        <p:attrNameLst>
                                          <p:attrName>ppt_x</p:attrName>
                                        </p:attrNameLst>
                                      </p:cBhvr>
                                      <p:tavLst>
                                        <p:tav tm="0">
                                          <p:val>
                                            <p:strVal val="#ppt_x"/>
                                          </p:val>
                                        </p:tav>
                                        <p:tav tm="100000">
                                          <p:val>
                                            <p:strVal val="#ppt_x"/>
                                          </p:val>
                                        </p:tav>
                                      </p:tavLst>
                                    </p:anim>
                                    <p:anim calcmode="lin" valueType="num">
                                      <p:cBhvr>
                                        <p:cTn id="34" dur="1000" fill="hold"/>
                                        <p:tgtEl>
                                          <p:spTgt spid="1639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6393"/>
                                        </p:tgtEl>
                                        <p:attrNameLst>
                                          <p:attrName>style.visibility</p:attrName>
                                        </p:attrNameLst>
                                      </p:cBhvr>
                                      <p:to>
                                        <p:strVal val="visible"/>
                                      </p:to>
                                    </p:set>
                                    <p:animEffect transition="in" filter="fade">
                                      <p:cBhvr>
                                        <p:cTn id="37" dur="1000"/>
                                        <p:tgtEl>
                                          <p:spTgt spid="16393"/>
                                        </p:tgtEl>
                                      </p:cBhvr>
                                    </p:animEffect>
                                    <p:anim calcmode="lin" valueType="num">
                                      <p:cBhvr>
                                        <p:cTn id="38" dur="1000" fill="hold"/>
                                        <p:tgtEl>
                                          <p:spTgt spid="16393"/>
                                        </p:tgtEl>
                                        <p:attrNameLst>
                                          <p:attrName>ppt_x</p:attrName>
                                        </p:attrNameLst>
                                      </p:cBhvr>
                                      <p:tavLst>
                                        <p:tav tm="0">
                                          <p:val>
                                            <p:strVal val="#ppt_x"/>
                                          </p:val>
                                        </p:tav>
                                        <p:tav tm="100000">
                                          <p:val>
                                            <p:strVal val="#ppt_x"/>
                                          </p:val>
                                        </p:tav>
                                      </p:tavLst>
                                    </p:anim>
                                    <p:anim calcmode="lin" valueType="num">
                                      <p:cBhvr>
                                        <p:cTn id="39" dur="1000" fill="hold"/>
                                        <p:tgtEl>
                                          <p:spTgt spid="1639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6395"/>
                                        </p:tgtEl>
                                        <p:attrNameLst>
                                          <p:attrName>style.visibility</p:attrName>
                                        </p:attrNameLst>
                                      </p:cBhvr>
                                      <p:to>
                                        <p:strVal val="visible"/>
                                      </p:to>
                                    </p:set>
                                    <p:animEffect transition="in" filter="fade">
                                      <p:cBhvr>
                                        <p:cTn id="47" dur="1000"/>
                                        <p:tgtEl>
                                          <p:spTgt spid="16395"/>
                                        </p:tgtEl>
                                      </p:cBhvr>
                                    </p:animEffect>
                                    <p:anim calcmode="lin" valueType="num">
                                      <p:cBhvr>
                                        <p:cTn id="48" dur="1000" fill="hold"/>
                                        <p:tgtEl>
                                          <p:spTgt spid="16395"/>
                                        </p:tgtEl>
                                        <p:attrNameLst>
                                          <p:attrName>ppt_x</p:attrName>
                                        </p:attrNameLst>
                                      </p:cBhvr>
                                      <p:tavLst>
                                        <p:tav tm="0">
                                          <p:val>
                                            <p:strVal val="#ppt_x"/>
                                          </p:val>
                                        </p:tav>
                                        <p:tav tm="100000">
                                          <p:val>
                                            <p:strVal val="#ppt_x"/>
                                          </p:val>
                                        </p:tav>
                                      </p:tavLst>
                                    </p:anim>
                                    <p:anim calcmode="lin" valueType="num">
                                      <p:cBhvr>
                                        <p:cTn id="49" dur="1000" fill="hold"/>
                                        <p:tgtEl>
                                          <p:spTgt spid="1639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6397"/>
                                        </p:tgtEl>
                                        <p:attrNameLst>
                                          <p:attrName>style.visibility</p:attrName>
                                        </p:attrNameLst>
                                      </p:cBhvr>
                                      <p:to>
                                        <p:strVal val="visible"/>
                                      </p:to>
                                    </p:set>
                                    <p:animEffect transition="in" filter="fade">
                                      <p:cBhvr>
                                        <p:cTn id="57" dur="1000"/>
                                        <p:tgtEl>
                                          <p:spTgt spid="16397"/>
                                        </p:tgtEl>
                                      </p:cBhvr>
                                    </p:animEffect>
                                    <p:anim calcmode="lin" valueType="num">
                                      <p:cBhvr>
                                        <p:cTn id="58" dur="1000" fill="hold"/>
                                        <p:tgtEl>
                                          <p:spTgt spid="16397"/>
                                        </p:tgtEl>
                                        <p:attrNameLst>
                                          <p:attrName>ppt_x</p:attrName>
                                        </p:attrNameLst>
                                      </p:cBhvr>
                                      <p:tavLst>
                                        <p:tav tm="0">
                                          <p:val>
                                            <p:strVal val="#ppt_x"/>
                                          </p:val>
                                        </p:tav>
                                        <p:tav tm="100000">
                                          <p:val>
                                            <p:strVal val="#ppt_x"/>
                                          </p:val>
                                        </p:tav>
                                      </p:tavLst>
                                    </p:anim>
                                    <p:anim calcmode="lin" valueType="num">
                                      <p:cBhvr>
                                        <p:cTn id="59" dur="1000" fill="hold"/>
                                        <p:tgtEl>
                                          <p:spTgt spid="16397"/>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6399"/>
                                        </p:tgtEl>
                                        <p:attrNameLst>
                                          <p:attrName>style.visibility</p:attrName>
                                        </p:attrNameLst>
                                      </p:cBhvr>
                                      <p:to>
                                        <p:strVal val="visible"/>
                                      </p:to>
                                    </p:set>
                                    <p:animEffect transition="in" filter="fade">
                                      <p:cBhvr>
                                        <p:cTn id="67" dur="1000"/>
                                        <p:tgtEl>
                                          <p:spTgt spid="16399"/>
                                        </p:tgtEl>
                                      </p:cBhvr>
                                    </p:animEffect>
                                    <p:anim calcmode="lin" valueType="num">
                                      <p:cBhvr>
                                        <p:cTn id="68" dur="1000" fill="hold"/>
                                        <p:tgtEl>
                                          <p:spTgt spid="16399"/>
                                        </p:tgtEl>
                                        <p:attrNameLst>
                                          <p:attrName>ppt_x</p:attrName>
                                        </p:attrNameLst>
                                      </p:cBhvr>
                                      <p:tavLst>
                                        <p:tav tm="0">
                                          <p:val>
                                            <p:strVal val="#ppt_x"/>
                                          </p:val>
                                        </p:tav>
                                        <p:tav tm="100000">
                                          <p:val>
                                            <p:strVal val="#ppt_x"/>
                                          </p:val>
                                        </p:tav>
                                      </p:tavLst>
                                    </p:anim>
                                    <p:anim calcmode="lin" valueType="num">
                                      <p:cBhvr>
                                        <p:cTn id="69" dur="1000" fill="hold"/>
                                        <p:tgtEl>
                                          <p:spTgt spid="1639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anim calcmode="lin" valueType="num">
                                      <p:cBhvr>
                                        <p:cTn id="73" dur="1000" fill="hold"/>
                                        <p:tgtEl>
                                          <p:spTgt spid="20"/>
                                        </p:tgtEl>
                                        <p:attrNameLst>
                                          <p:attrName>ppt_x</p:attrName>
                                        </p:attrNameLst>
                                      </p:cBhvr>
                                      <p:tavLst>
                                        <p:tav tm="0">
                                          <p:val>
                                            <p:strVal val="#ppt_x"/>
                                          </p:val>
                                        </p:tav>
                                        <p:tav tm="100000">
                                          <p:val>
                                            <p:strVal val="#ppt_x"/>
                                          </p:val>
                                        </p:tav>
                                      </p:tavLst>
                                    </p:anim>
                                    <p:anim calcmode="lin" valueType="num">
                                      <p:cBhvr>
                                        <p:cTn id="74" dur="1000" fill="hold"/>
                                        <p:tgtEl>
                                          <p:spTgt spid="20"/>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6401"/>
                                        </p:tgtEl>
                                        <p:attrNameLst>
                                          <p:attrName>style.visibility</p:attrName>
                                        </p:attrNameLst>
                                      </p:cBhvr>
                                      <p:to>
                                        <p:strVal val="visible"/>
                                      </p:to>
                                    </p:set>
                                    <p:animEffect transition="in" filter="fade">
                                      <p:cBhvr>
                                        <p:cTn id="77" dur="1000"/>
                                        <p:tgtEl>
                                          <p:spTgt spid="16401"/>
                                        </p:tgtEl>
                                      </p:cBhvr>
                                    </p:animEffect>
                                    <p:anim calcmode="lin" valueType="num">
                                      <p:cBhvr>
                                        <p:cTn id="78" dur="1000" fill="hold"/>
                                        <p:tgtEl>
                                          <p:spTgt spid="16401"/>
                                        </p:tgtEl>
                                        <p:attrNameLst>
                                          <p:attrName>ppt_x</p:attrName>
                                        </p:attrNameLst>
                                      </p:cBhvr>
                                      <p:tavLst>
                                        <p:tav tm="0">
                                          <p:val>
                                            <p:strVal val="#ppt_x"/>
                                          </p:val>
                                        </p:tav>
                                        <p:tav tm="100000">
                                          <p:val>
                                            <p:strVal val="#ppt_x"/>
                                          </p:val>
                                        </p:tav>
                                      </p:tavLst>
                                    </p:anim>
                                    <p:anim calcmode="lin" valueType="num">
                                      <p:cBhvr>
                                        <p:cTn id="79" dur="1000" fill="hold"/>
                                        <p:tgtEl>
                                          <p:spTgt spid="16401"/>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1000"/>
                                        <p:tgtEl>
                                          <p:spTgt spid="22"/>
                                        </p:tgtEl>
                                      </p:cBhvr>
                                    </p:animEffect>
                                    <p:anim calcmode="lin" valueType="num">
                                      <p:cBhvr>
                                        <p:cTn id="83" dur="1000" fill="hold"/>
                                        <p:tgtEl>
                                          <p:spTgt spid="22"/>
                                        </p:tgtEl>
                                        <p:attrNameLst>
                                          <p:attrName>ppt_x</p:attrName>
                                        </p:attrNameLst>
                                      </p:cBhvr>
                                      <p:tavLst>
                                        <p:tav tm="0">
                                          <p:val>
                                            <p:strVal val="#ppt_x"/>
                                          </p:val>
                                        </p:tav>
                                        <p:tav tm="100000">
                                          <p:val>
                                            <p:strVal val="#ppt_x"/>
                                          </p:val>
                                        </p:tav>
                                      </p:tavLst>
                                    </p:anim>
                                    <p:anim calcmode="lin" valueType="num">
                                      <p:cBhvr>
                                        <p:cTn id="84" dur="1000" fill="hold"/>
                                        <p:tgtEl>
                                          <p:spTgt spid="22"/>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6403"/>
                                        </p:tgtEl>
                                        <p:attrNameLst>
                                          <p:attrName>style.visibility</p:attrName>
                                        </p:attrNameLst>
                                      </p:cBhvr>
                                      <p:to>
                                        <p:strVal val="visible"/>
                                      </p:to>
                                    </p:set>
                                    <p:animEffect transition="in" filter="fade">
                                      <p:cBhvr>
                                        <p:cTn id="87" dur="1000"/>
                                        <p:tgtEl>
                                          <p:spTgt spid="16403"/>
                                        </p:tgtEl>
                                      </p:cBhvr>
                                    </p:animEffect>
                                    <p:anim calcmode="lin" valueType="num">
                                      <p:cBhvr>
                                        <p:cTn id="88" dur="1000" fill="hold"/>
                                        <p:tgtEl>
                                          <p:spTgt spid="16403"/>
                                        </p:tgtEl>
                                        <p:attrNameLst>
                                          <p:attrName>ppt_x</p:attrName>
                                        </p:attrNameLst>
                                      </p:cBhvr>
                                      <p:tavLst>
                                        <p:tav tm="0">
                                          <p:val>
                                            <p:strVal val="#ppt_x"/>
                                          </p:val>
                                        </p:tav>
                                        <p:tav tm="100000">
                                          <p:val>
                                            <p:strVal val="#ppt_x"/>
                                          </p:val>
                                        </p:tav>
                                      </p:tavLst>
                                    </p:anim>
                                    <p:anim calcmode="lin" valueType="num">
                                      <p:cBhvr>
                                        <p:cTn id="89" dur="1000" fill="hold"/>
                                        <p:tgtEl>
                                          <p:spTgt spid="16403"/>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anim calcmode="lin" valueType="num">
                                      <p:cBhvr>
                                        <p:cTn id="93" dur="1000" fill="hold"/>
                                        <p:tgtEl>
                                          <p:spTgt spid="24"/>
                                        </p:tgtEl>
                                        <p:attrNameLst>
                                          <p:attrName>ppt_x</p:attrName>
                                        </p:attrNameLst>
                                      </p:cBhvr>
                                      <p:tavLst>
                                        <p:tav tm="0">
                                          <p:val>
                                            <p:strVal val="#ppt_x"/>
                                          </p:val>
                                        </p:tav>
                                        <p:tav tm="100000">
                                          <p:val>
                                            <p:strVal val="#ppt_x"/>
                                          </p:val>
                                        </p:tav>
                                      </p:tavLst>
                                    </p:anim>
                                    <p:anim calcmode="lin" valueType="num">
                                      <p:cBhvr>
                                        <p:cTn id="94" dur="1000" fill="hold"/>
                                        <p:tgtEl>
                                          <p:spTgt spid="24"/>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6405"/>
                                        </p:tgtEl>
                                        <p:attrNameLst>
                                          <p:attrName>style.visibility</p:attrName>
                                        </p:attrNameLst>
                                      </p:cBhvr>
                                      <p:to>
                                        <p:strVal val="visible"/>
                                      </p:to>
                                    </p:set>
                                    <p:animEffect transition="in" filter="fade">
                                      <p:cBhvr>
                                        <p:cTn id="97" dur="1000"/>
                                        <p:tgtEl>
                                          <p:spTgt spid="16405"/>
                                        </p:tgtEl>
                                      </p:cBhvr>
                                    </p:animEffect>
                                    <p:anim calcmode="lin" valueType="num">
                                      <p:cBhvr>
                                        <p:cTn id="98" dur="1000" fill="hold"/>
                                        <p:tgtEl>
                                          <p:spTgt spid="16405"/>
                                        </p:tgtEl>
                                        <p:attrNameLst>
                                          <p:attrName>ppt_x</p:attrName>
                                        </p:attrNameLst>
                                      </p:cBhvr>
                                      <p:tavLst>
                                        <p:tav tm="0">
                                          <p:val>
                                            <p:strVal val="#ppt_x"/>
                                          </p:val>
                                        </p:tav>
                                        <p:tav tm="100000">
                                          <p:val>
                                            <p:strVal val="#ppt_x"/>
                                          </p:val>
                                        </p:tav>
                                      </p:tavLst>
                                    </p:anim>
                                    <p:anim calcmode="lin" valueType="num">
                                      <p:cBhvr>
                                        <p:cTn id="99" dur="1000" fill="hold"/>
                                        <p:tgtEl>
                                          <p:spTgt spid="16405"/>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1000"/>
                                        <p:tgtEl>
                                          <p:spTgt spid="42"/>
                                        </p:tgtEl>
                                      </p:cBhvr>
                                    </p:animEffect>
                                    <p:anim calcmode="lin" valueType="num">
                                      <p:cBhvr>
                                        <p:cTn id="103" dur="1000" fill="hold"/>
                                        <p:tgtEl>
                                          <p:spTgt spid="42"/>
                                        </p:tgtEl>
                                        <p:attrNameLst>
                                          <p:attrName>ppt_x</p:attrName>
                                        </p:attrNameLst>
                                      </p:cBhvr>
                                      <p:tavLst>
                                        <p:tav tm="0">
                                          <p:val>
                                            <p:strVal val="#ppt_x"/>
                                          </p:val>
                                        </p:tav>
                                        <p:tav tm="100000">
                                          <p:val>
                                            <p:strVal val="#ppt_x"/>
                                          </p:val>
                                        </p:tav>
                                      </p:tavLst>
                                    </p:anim>
                                    <p:anim calcmode="lin" valueType="num">
                                      <p:cBhvr>
                                        <p:cTn id="104" dur="1000" fill="hold"/>
                                        <p:tgtEl>
                                          <p:spTgt spid="42"/>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16408"/>
                                        </p:tgtEl>
                                        <p:attrNameLst>
                                          <p:attrName>style.visibility</p:attrName>
                                        </p:attrNameLst>
                                      </p:cBhvr>
                                      <p:to>
                                        <p:strVal val="visible"/>
                                      </p:to>
                                    </p:set>
                                    <p:animEffect transition="in" filter="fade">
                                      <p:cBhvr>
                                        <p:cTn id="107" dur="1000"/>
                                        <p:tgtEl>
                                          <p:spTgt spid="16408"/>
                                        </p:tgtEl>
                                      </p:cBhvr>
                                    </p:animEffect>
                                    <p:anim calcmode="lin" valueType="num">
                                      <p:cBhvr>
                                        <p:cTn id="108" dur="1000" fill="hold"/>
                                        <p:tgtEl>
                                          <p:spTgt spid="16408"/>
                                        </p:tgtEl>
                                        <p:attrNameLst>
                                          <p:attrName>ppt_x</p:attrName>
                                        </p:attrNameLst>
                                      </p:cBhvr>
                                      <p:tavLst>
                                        <p:tav tm="0">
                                          <p:val>
                                            <p:strVal val="#ppt_x"/>
                                          </p:val>
                                        </p:tav>
                                        <p:tav tm="100000">
                                          <p:val>
                                            <p:strVal val="#ppt_x"/>
                                          </p:val>
                                        </p:tav>
                                      </p:tavLst>
                                    </p:anim>
                                    <p:anim calcmode="lin" valueType="num">
                                      <p:cBhvr>
                                        <p:cTn id="109" dur="1000" fill="hold"/>
                                        <p:tgtEl>
                                          <p:spTgt spid="164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animBg="1"/>
      <p:bldP spid="8" grpId="0"/>
      <p:bldP spid="16390" grpId="0"/>
      <p:bldP spid="16392" grpId="0" animBg="1"/>
      <p:bldP spid="16393" grpId="0"/>
      <p:bldP spid="16395" grpId="0" animBg="1"/>
      <p:bldP spid="16" grpId="0"/>
      <p:bldP spid="16397" grpId="0"/>
      <p:bldP spid="16399" grpId="0" animBg="1"/>
      <p:bldP spid="20" grpId="0"/>
      <p:bldP spid="16401" grpId="0"/>
      <p:bldP spid="16403" grpId="0" animBg="1"/>
      <p:bldP spid="24" grpId="0"/>
      <p:bldP spid="16405" grpId="0"/>
      <p:bldP spid="42" grpId="0"/>
      <p:bldP spid="1640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6" name="副标题 4"/>
          <p:cNvSpPr txBox="1">
            <a:spLocks/>
          </p:cNvSpPr>
          <p:nvPr/>
        </p:nvSpPr>
        <p:spPr bwMode="auto">
          <a:xfrm>
            <a:off x="10001250" y="6429375"/>
            <a:ext cx="1879600" cy="266700"/>
          </a:xfrm>
          <a:prstGeom prst="rect">
            <a:avLst/>
          </a:prstGeom>
          <a:noFill/>
          <a:ln w="9525">
            <a:noFill/>
            <a:miter lim="800000"/>
            <a:headEnd/>
            <a:tailEnd/>
          </a:ln>
        </p:spPr>
        <p:txBody>
          <a:bodyPr/>
          <a:lstStyle/>
          <a:p>
            <a:pPr algn="ctr" fontAlgn="auto">
              <a:spcBef>
                <a:spcPct val="20000"/>
              </a:spcBef>
              <a:spcAft>
                <a:spcPts val="0"/>
              </a:spcAft>
              <a:buFont typeface="Arial" charset="0"/>
              <a:buNone/>
              <a:defRPr/>
            </a:pPr>
            <a:r>
              <a:rPr lang="en-US" altLang="zh-CN" sz="1100" dirty="0" err="1">
                <a:solidFill>
                  <a:schemeClr val="tx1">
                    <a:tint val="75000"/>
                  </a:schemeClr>
                </a:solidFill>
                <a:latin typeface="+mn-lt"/>
                <a:ea typeface="+mn-ea"/>
              </a:rPr>
              <a:t>Jasmine.More</a:t>
            </a:r>
            <a:endParaRPr lang="zh-CN" altLang="en-US" sz="1100" dirty="0">
              <a:solidFill>
                <a:schemeClr val="tx1">
                  <a:tint val="75000"/>
                </a:schemeClr>
              </a:solidFill>
              <a:latin typeface="+mn-lt"/>
              <a:ea typeface="+mn-ea"/>
            </a:endParaRPr>
          </a:p>
        </p:txBody>
      </p:sp>
      <p:sp>
        <p:nvSpPr>
          <p:cNvPr id="4" name="副标题 4"/>
          <p:cNvSpPr txBox="1">
            <a:spLocks/>
          </p:cNvSpPr>
          <p:nvPr/>
        </p:nvSpPr>
        <p:spPr bwMode="auto">
          <a:xfrm>
            <a:off x="1547813" y="1955800"/>
            <a:ext cx="10121900" cy="1143000"/>
          </a:xfrm>
          <a:prstGeom prst="rect">
            <a:avLst/>
          </a:prstGeom>
          <a:noFill/>
          <a:ln w="9525">
            <a:noFill/>
            <a:miter lim="800000"/>
            <a:headEnd/>
            <a:tailEnd/>
          </a:ln>
        </p:spPr>
        <p:txBody>
          <a:bodyPr/>
          <a:lstStyle/>
          <a:p>
            <a:pPr>
              <a:defRPr/>
            </a:pPr>
            <a:r>
              <a:rPr lang="en-US" altLang="zh-CN" sz="6000">
                <a:solidFill>
                  <a:srgbClr val="A5A5A5"/>
                </a:solidFill>
                <a:effectLst>
                  <a:outerShdw blurRad="38100" dist="38100" dir="2700000" algn="tl">
                    <a:srgbClr val="C0C0C0"/>
                  </a:outerShdw>
                </a:effectLst>
                <a:latin typeface="微软雅黑" pitchFamily="34" charset="-122"/>
                <a:ea typeface="微软雅黑" pitchFamily="34" charset="-122"/>
              </a:rPr>
              <a:t>5.5  </a:t>
            </a:r>
            <a:r>
              <a:rPr lang="zh-CN" altLang="en-US" sz="6000">
                <a:solidFill>
                  <a:srgbClr val="A5A5A5"/>
                </a:solidFill>
                <a:effectLst>
                  <a:outerShdw blurRad="38100" dist="38100" dir="2700000" algn="tl">
                    <a:srgbClr val="C0C0C0"/>
                  </a:outerShdw>
                </a:effectLst>
                <a:latin typeface="微软雅黑" pitchFamily="34" charset="-122"/>
                <a:ea typeface="微软雅黑" pitchFamily="34" charset="-122"/>
              </a:rPr>
              <a:t>话题检测与跟踪的</a:t>
            </a:r>
          </a:p>
          <a:p>
            <a:pPr>
              <a:defRPr/>
            </a:pPr>
            <a:r>
              <a:rPr lang="zh-CN" altLang="en-US" sz="6000">
                <a:solidFill>
                  <a:srgbClr val="A5A5A5"/>
                </a:solidFill>
                <a:effectLst>
                  <a:outerShdw blurRad="38100" dist="38100" dir="2700000" algn="tl">
                    <a:srgbClr val="C0C0C0"/>
                  </a:outerShdw>
                </a:effectLst>
                <a:latin typeface="微软雅黑" pitchFamily="34" charset="-122"/>
                <a:ea typeface="微软雅黑" pitchFamily="34" charset="-122"/>
              </a:rPr>
              <a:t>         一般系统模型</a:t>
            </a:r>
          </a:p>
          <a:p>
            <a:pPr>
              <a:defRPr/>
            </a:pPr>
            <a:r>
              <a:rPr lang="zh-CN" altLang="en-US"/>
              <a:t> </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直接连接符 13"/>
          <p:cNvSpPr>
            <a:spLocks noChangeShapeType="1"/>
          </p:cNvSpPr>
          <p:nvPr/>
        </p:nvSpPr>
        <p:spPr bwMode="auto">
          <a:xfrm>
            <a:off x="674688" y="927100"/>
            <a:ext cx="8313737" cy="0"/>
          </a:xfrm>
          <a:prstGeom prst="line">
            <a:avLst/>
          </a:prstGeom>
          <a:noFill/>
          <a:ln w="6350">
            <a:solidFill>
              <a:srgbClr val="4A7EBB">
                <a:alpha val="25098"/>
              </a:srgbClr>
            </a:solidFill>
            <a:bevel/>
            <a:headEnd/>
            <a:tailEnd/>
          </a:ln>
        </p:spPr>
        <p:txBody>
          <a:bodyPr/>
          <a:lstStyle/>
          <a:p>
            <a:endParaRPr lang="zh-CN" altLang="en-US"/>
          </a:p>
        </p:txBody>
      </p:sp>
      <p:pic>
        <p:nvPicPr>
          <p:cNvPr id="198" name="图片 197"/>
          <p:cNvPicPr>
            <a:picLocks noChangeAspect="1"/>
          </p:cNvPicPr>
          <p:nvPr/>
        </p:nvPicPr>
        <p:blipFill>
          <a:blip r:embed="rId2" cstate="print"/>
          <a:stretch>
            <a:fillRect/>
          </a:stretch>
        </p:blipFill>
        <p:spPr>
          <a:xfrm>
            <a:off x="335816" y="128624"/>
            <a:ext cx="897094" cy="793629"/>
          </a:xfrm>
          <a:prstGeom prst="rect">
            <a:avLst/>
          </a:prstGeom>
          <a:effectLst>
            <a:reflection blurRad="6350" stA="52000" endA="300" endPos="35000" dir="5400000" sy="-100000" algn="bl" rotWithShape="0"/>
          </a:effectLst>
        </p:spPr>
      </p:pic>
      <p:sp>
        <p:nvSpPr>
          <p:cNvPr id="36867" name="文本框 344"/>
          <p:cNvSpPr txBox="1">
            <a:spLocks noChangeArrowheads="1"/>
          </p:cNvSpPr>
          <p:nvPr/>
        </p:nvSpPr>
        <p:spPr bwMode="auto">
          <a:xfrm>
            <a:off x="1238250" y="219075"/>
            <a:ext cx="7753350" cy="701675"/>
          </a:xfrm>
          <a:prstGeom prst="rect">
            <a:avLst/>
          </a:prstGeom>
          <a:noFill/>
          <a:ln w="9525">
            <a:noFill/>
            <a:miter lim="800000"/>
            <a:headEnd/>
            <a:tailEnd/>
          </a:ln>
        </p:spPr>
        <p:txBody>
          <a:bodyPr wrap="none">
            <a:spAutoFit/>
          </a:bodyPr>
          <a:lstStyle/>
          <a:p>
            <a:pPr marL="800100" lvl="1" indent="-342900"/>
            <a:r>
              <a:rPr lang="zh-CN" altLang="en-US" sz="4000">
                <a:solidFill>
                  <a:srgbClr val="31B5D6"/>
                </a:solidFill>
                <a:latin typeface="微软雅黑" pitchFamily="34" charset="-122"/>
                <a:ea typeface="微软雅黑" pitchFamily="34" charset="-122"/>
              </a:rPr>
              <a:t>话题检测与跟踪的一般系统模型</a:t>
            </a:r>
            <a:endParaRPr lang="zh-CN" altLang="en-US" sz="4000">
              <a:solidFill>
                <a:srgbClr val="31B5D6"/>
              </a:solidFill>
              <a:latin typeface="微软雅黑" pitchFamily="34" charset="-122"/>
              <a:ea typeface="微软雅黑" pitchFamily="34" charset="-122"/>
              <a:cs typeface="华康俪金黑W8(P)"/>
            </a:endParaRPr>
          </a:p>
        </p:txBody>
      </p:sp>
      <p:sp>
        <p:nvSpPr>
          <p:cNvPr id="36868" name="文本框 70"/>
          <p:cNvSpPr txBox="1">
            <a:spLocks noChangeArrowheads="1"/>
          </p:cNvSpPr>
          <p:nvPr/>
        </p:nvSpPr>
        <p:spPr bwMode="auto">
          <a:xfrm>
            <a:off x="1360488" y="1468438"/>
            <a:ext cx="3435350" cy="579437"/>
          </a:xfrm>
          <a:prstGeom prst="rect">
            <a:avLst/>
          </a:prstGeom>
          <a:noFill/>
          <a:ln w="9525">
            <a:noFill/>
            <a:miter lim="800000"/>
            <a:headEnd/>
            <a:tailEnd/>
          </a:ln>
        </p:spPr>
        <p:txBody>
          <a:bodyPr wrap="none">
            <a:spAutoFit/>
          </a:bodyPr>
          <a:lstStyle/>
          <a:p>
            <a:r>
              <a:rPr lang="zh-CN" altLang="en-US" sz="3200">
                <a:solidFill>
                  <a:srgbClr val="F784A5"/>
                </a:solidFill>
                <a:latin typeface="华康俪金黑W8(P)"/>
                <a:ea typeface="华康俪金黑W8(P)"/>
                <a:cs typeface="华康俪金黑W8(P)"/>
              </a:rPr>
              <a:t>话题跟踪系统流程</a:t>
            </a:r>
          </a:p>
        </p:txBody>
      </p:sp>
      <p:grpSp>
        <p:nvGrpSpPr>
          <p:cNvPr id="36869" name="组合 12"/>
          <p:cNvGrpSpPr>
            <a:grpSpLocks/>
          </p:cNvGrpSpPr>
          <p:nvPr/>
        </p:nvGrpSpPr>
        <p:grpSpPr bwMode="auto">
          <a:xfrm>
            <a:off x="3748088" y="2471738"/>
            <a:ext cx="4154487" cy="3446462"/>
            <a:chOff x="3780" y="3468"/>
            <a:chExt cx="4140" cy="3588"/>
          </a:xfrm>
        </p:grpSpPr>
        <p:sp>
          <p:nvSpPr>
            <p:cNvPr id="36870" name="Rectangle 4"/>
            <p:cNvSpPr>
              <a:spLocks noChangeArrowheads="1"/>
            </p:cNvSpPr>
            <p:nvPr/>
          </p:nvSpPr>
          <p:spPr bwMode="auto">
            <a:xfrm>
              <a:off x="3780" y="3468"/>
              <a:ext cx="1440" cy="468"/>
            </a:xfrm>
            <a:prstGeom prst="rect">
              <a:avLst/>
            </a:prstGeom>
            <a:solidFill>
              <a:srgbClr val="FFFFFF"/>
            </a:solidFill>
            <a:ln w="9525">
              <a:solidFill>
                <a:srgbClr val="000000"/>
              </a:solidFill>
              <a:miter lim="800000"/>
              <a:headEnd/>
              <a:tailEnd/>
            </a:ln>
          </p:spPr>
          <p:txBody>
            <a:bodyPr/>
            <a:lstStyle/>
            <a:p>
              <a:pPr algn="just"/>
              <a:r>
                <a:rPr lang="zh-CN" altLang="en-US">
                  <a:latin typeface="Times New Roman" pitchFamily="18" charset="0"/>
                  <a:ea typeface="微软雅黑" pitchFamily="34" charset="-122"/>
                </a:rPr>
                <a:t>话题模型化</a:t>
              </a:r>
              <a:endParaRPr lang="zh-CN" altLang="en-US">
                <a:ea typeface="微软雅黑" pitchFamily="34" charset="-122"/>
              </a:endParaRPr>
            </a:p>
          </p:txBody>
        </p:sp>
        <p:sp>
          <p:nvSpPr>
            <p:cNvPr id="36871" name="Rectangle 5"/>
            <p:cNvSpPr>
              <a:spLocks noChangeArrowheads="1"/>
            </p:cNvSpPr>
            <p:nvPr/>
          </p:nvSpPr>
          <p:spPr bwMode="auto">
            <a:xfrm>
              <a:off x="6480" y="3468"/>
              <a:ext cx="1440" cy="468"/>
            </a:xfrm>
            <a:prstGeom prst="rect">
              <a:avLst/>
            </a:prstGeom>
            <a:solidFill>
              <a:srgbClr val="FFFFFF"/>
            </a:solidFill>
            <a:ln w="9525" algn="ctr">
              <a:solidFill>
                <a:srgbClr val="000000"/>
              </a:solidFill>
              <a:miter lim="800000"/>
              <a:headEnd/>
              <a:tailEnd/>
            </a:ln>
          </p:spPr>
          <p:txBody>
            <a:bodyPr/>
            <a:lstStyle/>
            <a:p>
              <a:pPr algn="just"/>
              <a:r>
                <a:rPr lang="zh-CN" altLang="en-US">
                  <a:latin typeface="Times New Roman" pitchFamily="18" charset="0"/>
                  <a:ea typeface="微软雅黑" pitchFamily="34" charset="-122"/>
                </a:rPr>
                <a:t>报道模型化</a:t>
              </a:r>
            </a:p>
          </p:txBody>
        </p:sp>
        <p:sp>
          <p:nvSpPr>
            <p:cNvPr id="36872" name="Rectangle 6"/>
            <p:cNvSpPr>
              <a:spLocks noChangeArrowheads="1"/>
            </p:cNvSpPr>
            <p:nvPr/>
          </p:nvSpPr>
          <p:spPr bwMode="auto">
            <a:xfrm>
              <a:off x="4860" y="4560"/>
              <a:ext cx="1440" cy="468"/>
            </a:xfrm>
            <a:prstGeom prst="rect">
              <a:avLst/>
            </a:prstGeom>
            <a:solidFill>
              <a:srgbClr val="FFFFFF"/>
            </a:solidFill>
            <a:ln w="9525">
              <a:solidFill>
                <a:srgbClr val="000000"/>
              </a:solidFill>
              <a:miter lim="800000"/>
              <a:headEnd/>
              <a:tailEnd/>
            </a:ln>
          </p:spPr>
          <p:txBody>
            <a:bodyPr/>
            <a:lstStyle/>
            <a:p>
              <a:pPr algn="just"/>
              <a:r>
                <a:rPr lang="zh-CN" altLang="en-US">
                  <a:latin typeface="Times New Roman" pitchFamily="18" charset="0"/>
                  <a:ea typeface="微软雅黑" pitchFamily="34" charset="-122"/>
                </a:rPr>
                <a:t>相似度计算</a:t>
              </a:r>
              <a:endParaRPr lang="zh-CN" altLang="en-US">
                <a:ea typeface="微软雅黑" pitchFamily="34" charset="-122"/>
              </a:endParaRPr>
            </a:p>
          </p:txBody>
        </p:sp>
        <p:sp>
          <p:nvSpPr>
            <p:cNvPr id="36873" name="Rectangle 7"/>
            <p:cNvSpPr>
              <a:spLocks noChangeArrowheads="1"/>
            </p:cNvSpPr>
            <p:nvPr/>
          </p:nvSpPr>
          <p:spPr bwMode="auto">
            <a:xfrm>
              <a:off x="4860" y="5496"/>
              <a:ext cx="1260" cy="468"/>
            </a:xfrm>
            <a:prstGeom prst="rect">
              <a:avLst/>
            </a:prstGeom>
            <a:solidFill>
              <a:srgbClr val="FFFFFF"/>
            </a:solidFill>
            <a:ln w="9525">
              <a:solidFill>
                <a:srgbClr val="000000"/>
              </a:solidFill>
              <a:miter lim="800000"/>
              <a:headEnd/>
              <a:tailEnd/>
            </a:ln>
          </p:spPr>
          <p:txBody>
            <a:bodyPr/>
            <a:lstStyle/>
            <a:p>
              <a:pPr algn="just"/>
              <a:r>
                <a:rPr lang="zh-CN" altLang="en-US">
                  <a:latin typeface="Times New Roman" pitchFamily="18" charset="0"/>
                  <a:ea typeface="微软雅黑" pitchFamily="34" charset="-122"/>
                </a:rPr>
                <a:t>阈值比较</a:t>
              </a:r>
              <a:endParaRPr lang="zh-CN" altLang="en-US">
                <a:ea typeface="微软雅黑" pitchFamily="34" charset="-122"/>
              </a:endParaRPr>
            </a:p>
          </p:txBody>
        </p:sp>
        <p:sp>
          <p:nvSpPr>
            <p:cNvPr id="36874" name="Rectangle 8"/>
            <p:cNvSpPr>
              <a:spLocks noChangeArrowheads="1"/>
            </p:cNvSpPr>
            <p:nvPr/>
          </p:nvSpPr>
          <p:spPr bwMode="auto">
            <a:xfrm>
              <a:off x="4320" y="6588"/>
              <a:ext cx="2340" cy="468"/>
            </a:xfrm>
            <a:prstGeom prst="rect">
              <a:avLst/>
            </a:prstGeom>
            <a:solidFill>
              <a:srgbClr val="FFFFFF"/>
            </a:solidFill>
            <a:ln w="9525">
              <a:solidFill>
                <a:srgbClr val="000000"/>
              </a:solidFill>
              <a:miter lim="800000"/>
              <a:headEnd/>
              <a:tailEnd/>
            </a:ln>
          </p:spPr>
          <p:txBody>
            <a:bodyPr/>
            <a:lstStyle/>
            <a:p>
              <a:pPr algn="just"/>
              <a:r>
                <a:rPr lang="zh-CN" altLang="en-US">
                  <a:latin typeface="Times New Roman" pitchFamily="18" charset="0"/>
                  <a:ea typeface="微软雅黑" pitchFamily="34" charset="-122"/>
                </a:rPr>
                <a:t>判定和话题的相关性</a:t>
              </a:r>
              <a:endParaRPr lang="zh-CN" altLang="en-US">
                <a:ea typeface="微软雅黑" pitchFamily="34" charset="-122"/>
              </a:endParaRPr>
            </a:p>
          </p:txBody>
        </p:sp>
        <p:sp>
          <p:nvSpPr>
            <p:cNvPr id="36875" name="Line 9"/>
            <p:cNvSpPr>
              <a:spLocks noChangeShapeType="1"/>
            </p:cNvSpPr>
            <p:nvPr/>
          </p:nvSpPr>
          <p:spPr bwMode="auto">
            <a:xfrm>
              <a:off x="4500" y="3936"/>
              <a:ext cx="900" cy="624"/>
            </a:xfrm>
            <a:prstGeom prst="line">
              <a:avLst/>
            </a:prstGeom>
            <a:noFill/>
            <a:ln w="9525">
              <a:solidFill>
                <a:srgbClr val="000000"/>
              </a:solidFill>
              <a:round/>
              <a:headEnd/>
              <a:tailEnd type="triangle" w="med" len="med"/>
            </a:ln>
          </p:spPr>
          <p:txBody>
            <a:bodyPr/>
            <a:lstStyle/>
            <a:p>
              <a:endParaRPr lang="zh-CN" altLang="en-US"/>
            </a:p>
          </p:txBody>
        </p:sp>
        <p:sp>
          <p:nvSpPr>
            <p:cNvPr id="36876" name="Line 10"/>
            <p:cNvSpPr>
              <a:spLocks noChangeShapeType="1"/>
            </p:cNvSpPr>
            <p:nvPr/>
          </p:nvSpPr>
          <p:spPr bwMode="auto">
            <a:xfrm flipH="1">
              <a:off x="5760" y="3936"/>
              <a:ext cx="1080" cy="624"/>
            </a:xfrm>
            <a:prstGeom prst="line">
              <a:avLst/>
            </a:prstGeom>
            <a:noFill/>
            <a:ln w="9525">
              <a:solidFill>
                <a:srgbClr val="000000"/>
              </a:solidFill>
              <a:round/>
              <a:headEnd/>
              <a:tailEnd type="triangle" w="med" len="med"/>
            </a:ln>
          </p:spPr>
          <p:txBody>
            <a:bodyPr/>
            <a:lstStyle/>
            <a:p>
              <a:endParaRPr lang="zh-CN" altLang="en-US"/>
            </a:p>
          </p:txBody>
        </p:sp>
        <p:sp>
          <p:nvSpPr>
            <p:cNvPr id="36877" name="Line 11"/>
            <p:cNvSpPr>
              <a:spLocks noChangeShapeType="1"/>
            </p:cNvSpPr>
            <p:nvPr/>
          </p:nvSpPr>
          <p:spPr bwMode="auto">
            <a:xfrm>
              <a:off x="5520" y="5028"/>
              <a:ext cx="0" cy="468"/>
            </a:xfrm>
            <a:prstGeom prst="line">
              <a:avLst/>
            </a:prstGeom>
            <a:noFill/>
            <a:ln w="9525">
              <a:solidFill>
                <a:srgbClr val="000000"/>
              </a:solidFill>
              <a:round/>
              <a:headEnd/>
              <a:tailEnd type="triangle" w="med" len="med"/>
            </a:ln>
          </p:spPr>
          <p:txBody>
            <a:bodyPr/>
            <a:lstStyle/>
            <a:p>
              <a:endParaRPr lang="zh-CN" altLang="en-US"/>
            </a:p>
          </p:txBody>
        </p:sp>
        <p:sp>
          <p:nvSpPr>
            <p:cNvPr id="36878" name="Line 12"/>
            <p:cNvSpPr>
              <a:spLocks noChangeShapeType="1"/>
            </p:cNvSpPr>
            <p:nvPr/>
          </p:nvSpPr>
          <p:spPr bwMode="auto">
            <a:xfrm>
              <a:off x="5505" y="5964"/>
              <a:ext cx="0" cy="624"/>
            </a:xfrm>
            <a:prstGeom prst="line">
              <a:avLst/>
            </a:prstGeom>
            <a:noFill/>
            <a:ln w="9525">
              <a:solidFill>
                <a:srgbClr val="000000"/>
              </a:solidFill>
              <a:round/>
              <a:headEnd/>
              <a:tailEnd type="triangle" w="med" len="me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36869"/>
                                        </p:tgtEl>
                                        <p:attrNameLst>
                                          <p:attrName>style.visibility</p:attrName>
                                        </p:attrNameLst>
                                      </p:cBhvr>
                                      <p:to>
                                        <p:strVal val="visible"/>
                                      </p:to>
                                    </p:set>
                                    <p:anim calcmode="lin" valueType="num">
                                      <p:cBhvr>
                                        <p:cTn id="7" dur="1000" fill="hold"/>
                                        <p:tgtEl>
                                          <p:spTgt spid="36869"/>
                                        </p:tgtEl>
                                        <p:attrNameLst>
                                          <p:attrName>ppt_x</p:attrName>
                                        </p:attrNameLst>
                                      </p:cBhvr>
                                      <p:tavLst>
                                        <p:tav tm="0">
                                          <p:val>
                                            <p:strVal val="#ppt_x-.2"/>
                                          </p:val>
                                        </p:tav>
                                        <p:tav tm="100000">
                                          <p:val>
                                            <p:strVal val="#ppt_x"/>
                                          </p:val>
                                        </p:tav>
                                      </p:tavLst>
                                    </p:anim>
                                    <p:anim calcmode="lin" valueType="num">
                                      <p:cBhvr>
                                        <p:cTn id="8" dur="1000" fill="hold"/>
                                        <p:tgtEl>
                                          <p:spTgt spid="36869"/>
                                        </p:tgtEl>
                                        <p:attrNameLst>
                                          <p:attrName>ppt_y</p:attrName>
                                        </p:attrNameLst>
                                      </p:cBhvr>
                                      <p:tavLst>
                                        <p:tav tm="0">
                                          <p:val>
                                            <p:strVal val="#ppt_y"/>
                                          </p:val>
                                        </p:tav>
                                        <p:tav tm="100000">
                                          <p:val>
                                            <p:strVal val="#ppt_y"/>
                                          </p:val>
                                        </p:tav>
                                      </p:tavLst>
                                    </p:anim>
                                    <p:animEffect transition="in" filter="wipe(right)" prLst="gradientSize: 0.1">
                                      <p:cBhvr>
                                        <p:cTn id="9" dur="10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54" name="直接连接符 13"/>
          <p:cNvSpPr>
            <a:spLocks noChangeShapeType="1"/>
          </p:cNvSpPr>
          <p:nvPr/>
        </p:nvSpPr>
        <p:spPr bwMode="auto">
          <a:xfrm>
            <a:off x="674688" y="927100"/>
            <a:ext cx="8313737" cy="0"/>
          </a:xfrm>
          <a:prstGeom prst="line">
            <a:avLst/>
          </a:prstGeom>
          <a:noFill/>
          <a:ln w="6350">
            <a:solidFill>
              <a:srgbClr val="4A7EBB">
                <a:alpha val="25098"/>
              </a:srgbClr>
            </a:solidFill>
            <a:bevel/>
            <a:headEnd/>
            <a:tailEnd/>
          </a:ln>
        </p:spPr>
        <p:txBody>
          <a:bodyPr/>
          <a:lstStyle/>
          <a:p>
            <a:endParaRPr lang="zh-CN" altLang="en-US"/>
          </a:p>
        </p:txBody>
      </p:sp>
      <p:pic>
        <p:nvPicPr>
          <p:cNvPr id="198" name="图片 197"/>
          <p:cNvPicPr>
            <a:picLocks noChangeAspect="1"/>
          </p:cNvPicPr>
          <p:nvPr/>
        </p:nvPicPr>
        <p:blipFill>
          <a:blip r:embed="rId3" cstate="print"/>
          <a:stretch>
            <a:fillRect/>
          </a:stretch>
        </p:blipFill>
        <p:spPr>
          <a:xfrm>
            <a:off x="335816" y="128624"/>
            <a:ext cx="897094" cy="793629"/>
          </a:xfrm>
          <a:prstGeom prst="rect">
            <a:avLst/>
          </a:prstGeom>
          <a:effectLst>
            <a:reflection blurRad="6350" stA="52000" endA="300" endPos="35000" dir="5400000" sy="-100000" algn="bl" rotWithShape="0"/>
          </a:effectLst>
        </p:spPr>
      </p:pic>
      <p:sp>
        <p:nvSpPr>
          <p:cNvPr id="37956" name="文本框 344"/>
          <p:cNvSpPr txBox="1">
            <a:spLocks noChangeArrowheads="1"/>
          </p:cNvSpPr>
          <p:nvPr/>
        </p:nvSpPr>
        <p:spPr bwMode="auto">
          <a:xfrm>
            <a:off x="1238250" y="219075"/>
            <a:ext cx="7753350" cy="701675"/>
          </a:xfrm>
          <a:prstGeom prst="rect">
            <a:avLst/>
          </a:prstGeom>
          <a:noFill/>
          <a:ln w="9525">
            <a:noFill/>
            <a:miter lim="800000"/>
            <a:headEnd/>
            <a:tailEnd/>
          </a:ln>
        </p:spPr>
        <p:txBody>
          <a:bodyPr wrap="none">
            <a:spAutoFit/>
          </a:bodyPr>
          <a:lstStyle/>
          <a:p>
            <a:pPr marL="800100" lvl="1" indent="-342900"/>
            <a:r>
              <a:rPr lang="zh-CN" altLang="en-US" sz="4000">
                <a:solidFill>
                  <a:srgbClr val="31B5D6"/>
                </a:solidFill>
                <a:latin typeface="微软雅黑" pitchFamily="34" charset="-122"/>
                <a:ea typeface="微软雅黑" pitchFamily="34" charset="-122"/>
              </a:rPr>
              <a:t>话题检测与跟踪的一般系统模型</a:t>
            </a:r>
            <a:endParaRPr lang="zh-CN" altLang="en-US" sz="4000">
              <a:solidFill>
                <a:srgbClr val="31B5D6"/>
              </a:solidFill>
              <a:latin typeface="微软雅黑" pitchFamily="34" charset="-122"/>
              <a:ea typeface="微软雅黑" pitchFamily="34" charset="-122"/>
              <a:cs typeface="华康俪金黑W8(P)"/>
            </a:endParaRPr>
          </a:p>
        </p:txBody>
      </p:sp>
      <p:sp>
        <p:nvSpPr>
          <p:cNvPr id="37957" name="文本框 70"/>
          <p:cNvSpPr txBox="1">
            <a:spLocks noChangeArrowheads="1"/>
          </p:cNvSpPr>
          <p:nvPr/>
        </p:nvSpPr>
        <p:spPr bwMode="auto">
          <a:xfrm>
            <a:off x="1236663" y="1184275"/>
            <a:ext cx="2825750" cy="579438"/>
          </a:xfrm>
          <a:prstGeom prst="rect">
            <a:avLst/>
          </a:prstGeom>
          <a:noFill/>
          <a:ln w="9525">
            <a:noFill/>
            <a:miter lim="800000"/>
            <a:headEnd/>
            <a:tailEnd/>
          </a:ln>
        </p:spPr>
        <p:txBody>
          <a:bodyPr wrap="none">
            <a:spAutoFit/>
          </a:bodyPr>
          <a:lstStyle/>
          <a:p>
            <a:r>
              <a:rPr lang="zh-CN" altLang="en-US" sz="3200">
                <a:solidFill>
                  <a:srgbClr val="F784A5"/>
                </a:solidFill>
                <a:latin typeface="华康俪金黑W8(P)"/>
                <a:ea typeface="华康俪金黑W8(P)"/>
                <a:cs typeface="华康俪金黑W8(P)"/>
              </a:rPr>
              <a:t>话题</a:t>
            </a:r>
            <a:r>
              <a:rPr lang="en-US" altLang="zh-CN" sz="3200">
                <a:solidFill>
                  <a:srgbClr val="F784A5"/>
                </a:solidFill>
                <a:latin typeface="华康俪金黑W8(P)"/>
                <a:ea typeface="华康俪金黑W8(P)"/>
                <a:cs typeface="华康俪金黑W8(P)"/>
              </a:rPr>
              <a:t>/</a:t>
            </a:r>
            <a:r>
              <a:rPr lang="zh-CN" altLang="en-US" sz="3200">
                <a:solidFill>
                  <a:srgbClr val="F784A5"/>
                </a:solidFill>
                <a:latin typeface="华康俪金黑W8(P)"/>
                <a:ea typeface="华康俪金黑W8(P)"/>
                <a:cs typeface="华康俪金黑W8(P)"/>
              </a:rPr>
              <a:t>报道模型</a:t>
            </a:r>
          </a:p>
        </p:txBody>
      </p:sp>
      <p:sp>
        <p:nvSpPr>
          <p:cNvPr id="37958" name="文本框 70"/>
          <p:cNvSpPr txBox="1">
            <a:spLocks noChangeArrowheads="1"/>
          </p:cNvSpPr>
          <p:nvPr/>
        </p:nvSpPr>
        <p:spPr bwMode="auto">
          <a:xfrm>
            <a:off x="1360488" y="1965325"/>
            <a:ext cx="1746250" cy="457200"/>
          </a:xfrm>
          <a:prstGeom prst="rect">
            <a:avLst/>
          </a:prstGeom>
          <a:noFill/>
          <a:ln w="9525">
            <a:noFill/>
            <a:miter lim="800000"/>
            <a:headEnd/>
            <a:tailEnd/>
          </a:ln>
        </p:spPr>
        <p:txBody>
          <a:bodyPr wrap="none">
            <a:spAutoFit/>
          </a:bodyPr>
          <a:lstStyle/>
          <a:p>
            <a:r>
              <a:rPr lang="en-US" altLang="zh-CN" sz="2400">
                <a:latin typeface="微软雅黑" pitchFamily="34" charset="-122"/>
                <a:ea typeface="微软雅黑" pitchFamily="34" charset="-122"/>
                <a:cs typeface="华康俪金黑W8(P)"/>
              </a:rPr>
              <a:t>1. </a:t>
            </a:r>
            <a:r>
              <a:rPr lang="zh-CN" altLang="en-US" sz="2400">
                <a:latin typeface="微软雅黑" pitchFamily="34" charset="-122"/>
                <a:ea typeface="微软雅黑" pitchFamily="34" charset="-122"/>
                <a:cs typeface="华康俪金黑W8(P)"/>
              </a:rPr>
              <a:t>语言模型</a:t>
            </a:r>
          </a:p>
        </p:txBody>
      </p:sp>
      <p:graphicFrame>
        <p:nvGraphicFramePr>
          <p:cNvPr id="37929" name="Object 41"/>
          <p:cNvGraphicFramePr>
            <a:graphicFrameLocks noChangeAspect="1"/>
          </p:cNvGraphicFramePr>
          <p:nvPr/>
        </p:nvGraphicFramePr>
        <p:xfrm>
          <a:off x="4635500" y="2082800"/>
          <a:ext cx="3643313" cy="642938"/>
        </p:xfrm>
        <a:graphic>
          <a:graphicData uri="http://schemas.openxmlformats.org/presentationml/2006/ole">
            <mc:AlternateContent xmlns:mc="http://schemas.openxmlformats.org/markup-compatibility/2006">
              <mc:Choice xmlns:v="urn:schemas-microsoft-com:vml" Requires="v">
                <p:oleObj spid="_x0000_s37954" name="公式" r:id="rId4" imgW="2451100" imgH="431800" progId="Equation.3">
                  <p:embed/>
                </p:oleObj>
              </mc:Choice>
              <mc:Fallback>
                <p:oleObj name="公式" r:id="rId4" imgW="2451100" imgH="431800" progId="Equation.3">
                  <p:embed/>
                  <p:pic>
                    <p:nvPicPr>
                      <p:cNvPr id="0"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5500" y="2082800"/>
                        <a:ext cx="3643313" cy="642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28" name="Object 40"/>
          <p:cNvGraphicFramePr>
            <a:graphicFrameLocks noChangeAspect="1"/>
          </p:cNvGraphicFramePr>
          <p:nvPr/>
        </p:nvGraphicFramePr>
        <p:xfrm>
          <a:off x="4621213" y="2867025"/>
          <a:ext cx="569912" cy="314325"/>
        </p:xfrm>
        <a:graphic>
          <a:graphicData uri="http://schemas.openxmlformats.org/presentationml/2006/ole">
            <mc:AlternateContent xmlns:mc="http://schemas.openxmlformats.org/markup-compatibility/2006">
              <mc:Choice xmlns:v="urn:schemas-microsoft-com:vml" Requires="v">
                <p:oleObj spid="_x0000_s37955" name="公式" r:id="rId6" imgW="368280" imgH="203040" progId="Equation.3">
                  <p:embed/>
                </p:oleObj>
              </mc:Choice>
              <mc:Fallback>
                <p:oleObj name="公式" r:id="rId6" imgW="368280" imgH="203040" progId="Equation.3">
                  <p:embed/>
                  <p:pic>
                    <p:nvPicPr>
                      <p:cNvPr id="0" name="Picture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1213" y="2867025"/>
                        <a:ext cx="569912" cy="31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27" name="Object 39"/>
          <p:cNvGraphicFramePr>
            <a:graphicFrameLocks noChangeAspect="1"/>
          </p:cNvGraphicFramePr>
          <p:nvPr/>
        </p:nvGraphicFramePr>
        <p:xfrm>
          <a:off x="3711575" y="3214688"/>
          <a:ext cx="863600" cy="333375"/>
        </p:xfrm>
        <a:graphic>
          <a:graphicData uri="http://schemas.openxmlformats.org/presentationml/2006/ole">
            <mc:AlternateContent xmlns:mc="http://schemas.openxmlformats.org/markup-compatibility/2006">
              <mc:Choice xmlns:v="urn:schemas-microsoft-com:vml" Requires="v">
                <p:oleObj spid="_x0000_s37956" name="公式" r:id="rId8" imgW="558558" imgH="203112" progId="Equation.3">
                  <p:embed/>
                </p:oleObj>
              </mc:Choice>
              <mc:Fallback>
                <p:oleObj name="公式" r:id="rId8" imgW="558558" imgH="203112" progId="Equation.3">
                  <p:embed/>
                  <p:pic>
                    <p:nvPicPr>
                      <p:cNvPr id="0" name="Picture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1575" y="3214688"/>
                        <a:ext cx="863600" cy="333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26" name="Object 38"/>
          <p:cNvGraphicFramePr>
            <a:graphicFrameLocks noChangeAspect="1"/>
          </p:cNvGraphicFramePr>
          <p:nvPr/>
        </p:nvGraphicFramePr>
        <p:xfrm>
          <a:off x="5645150" y="3189288"/>
          <a:ext cx="314325" cy="384175"/>
        </p:xfrm>
        <a:graphic>
          <a:graphicData uri="http://schemas.openxmlformats.org/presentationml/2006/ole">
            <mc:AlternateContent xmlns:mc="http://schemas.openxmlformats.org/markup-compatibility/2006">
              <mc:Choice xmlns:v="urn:schemas-microsoft-com:vml" Requires="v">
                <p:oleObj spid="_x0000_s37957" name="公式" r:id="rId10" imgW="177415" imgH="202760" progId="Equation.3">
                  <p:embed/>
                </p:oleObj>
              </mc:Choice>
              <mc:Fallback>
                <p:oleObj name="公式" r:id="rId10" imgW="177415" imgH="202760" progId="Equation.3">
                  <p:embed/>
                  <p:pic>
                    <p:nvPicPr>
                      <p:cNvPr id="0" name="Picture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45150" y="3189288"/>
                        <a:ext cx="314325" cy="384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959" name="Rectangle 42"/>
          <p:cNvSpPr>
            <a:spLocks noChangeArrowheads="1"/>
          </p:cNvSpPr>
          <p:nvPr/>
        </p:nvSpPr>
        <p:spPr bwMode="auto">
          <a:xfrm>
            <a:off x="0" y="2344738"/>
            <a:ext cx="12192000" cy="0"/>
          </a:xfrm>
          <a:prstGeom prst="rect">
            <a:avLst/>
          </a:prstGeom>
          <a:noFill/>
          <a:ln w="9525">
            <a:noFill/>
            <a:miter lim="800000"/>
            <a:headEnd/>
            <a:tailEnd/>
          </a:ln>
        </p:spPr>
        <p:txBody>
          <a:bodyPr wrap="none" anchor="ctr">
            <a:spAutoFit/>
          </a:bodyPr>
          <a:lstStyle/>
          <a:p>
            <a:endParaRPr lang="zh-CN" altLang="en-US"/>
          </a:p>
        </p:txBody>
      </p:sp>
      <p:sp>
        <p:nvSpPr>
          <p:cNvPr id="37960" name="Rectangle 43"/>
          <p:cNvSpPr>
            <a:spLocks noChangeArrowheads="1"/>
          </p:cNvSpPr>
          <p:nvPr/>
        </p:nvSpPr>
        <p:spPr bwMode="auto">
          <a:xfrm>
            <a:off x="3756025" y="2676525"/>
            <a:ext cx="908050" cy="519113"/>
          </a:xfrm>
          <a:prstGeom prst="rect">
            <a:avLst/>
          </a:prstGeom>
          <a:noFill/>
          <a:ln w="9525">
            <a:noFill/>
            <a:miter lim="800000"/>
            <a:headEnd/>
            <a:tailEnd/>
          </a:ln>
        </p:spPr>
        <p:txBody>
          <a:bodyPr wrap="none" anchor="ctr">
            <a:spAutoFit/>
          </a:bodyPr>
          <a:lstStyle/>
          <a:p>
            <a:endParaRPr lang="en-US" altLang="zh-CN" sz="1000">
              <a:latin typeface="Times New Roman" pitchFamily="18" charset="0"/>
              <a:cs typeface="Times New Roman" pitchFamily="18" charset="0"/>
            </a:endParaRPr>
          </a:p>
          <a:p>
            <a:pPr eaLnBrk="0" hangingPunct="0"/>
            <a:r>
              <a:rPr lang="zh-CN" altLang="en-US">
                <a:latin typeface="Times New Roman" pitchFamily="18" charset="0"/>
                <a:cs typeface="Times New Roman" pitchFamily="18" charset="0"/>
              </a:rPr>
              <a:t>其中</a:t>
            </a:r>
            <a:endParaRPr lang="zh-CN" altLang="en-US"/>
          </a:p>
        </p:txBody>
      </p:sp>
      <p:sp>
        <p:nvSpPr>
          <p:cNvPr id="37961" name="Rectangle 44"/>
          <p:cNvSpPr>
            <a:spLocks noChangeArrowheads="1"/>
          </p:cNvSpPr>
          <p:nvPr/>
        </p:nvSpPr>
        <p:spPr bwMode="auto">
          <a:xfrm>
            <a:off x="5105400" y="2849563"/>
            <a:ext cx="4679950" cy="366712"/>
          </a:xfrm>
          <a:prstGeom prst="rect">
            <a:avLst/>
          </a:prstGeom>
          <a:noFill/>
          <a:ln w="9525">
            <a:noFill/>
            <a:miter lim="800000"/>
            <a:headEnd/>
            <a:tailEnd/>
          </a:ln>
        </p:spPr>
        <p:txBody>
          <a:bodyPr wrap="none" anchor="ctr">
            <a:spAutoFit/>
          </a:bodyPr>
          <a:lstStyle/>
          <a:p>
            <a:r>
              <a:rPr lang="zh-CN" altLang="en-US">
                <a:latin typeface="Times New Roman" pitchFamily="18" charset="0"/>
                <a:cs typeface="Times New Roman" pitchFamily="18" charset="0"/>
              </a:rPr>
              <a:t>是任何一则新报道和话题</a:t>
            </a:r>
            <a:r>
              <a:rPr lang="en-US" altLang="zh-CN" i="1">
                <a:latin typeface="Times New Roman" pitchFamily="18" charset="0"/>
                <a:cs typeface="Times New Roman" pitchFamily="18" charset="0"/>
              </a:rPr>
              <a:t>C</a:t>
            </a:r>
            <a:r>
              <a:rPr lang="zh-CN" altLang="en-US">
                <a:latin typeface="Times New Roman" pitchFamily="18" charset="0"/>
                <a:cs typeface="Times New Roman" pitchFamily="18" charset="0"/>
              </a:rPr>
              <a:t>相关的先验概率，</a:t>
            </a:r>
            <a:endParaRPr lang="zh-CN" altLang="en-US"/>
          </a:p>
        </p:txBody>
      </p:sp>
      <p:sp>
        <p:nvSpPr>
          <p:cNvPr id="37962" name="Rectangle 45"/>
          <p:cNvSpPr>
            <a:spLocks noChangeArrowheads="1"/>
          </p:cNvSpPr>
          <p:nvPr/>
        </p:nvSpPr>
        <p:spPr bwMode="auto">
          <a:xfrm>
            <a:off x="4591050" y="3203575"/>
            <a:ext cx="1098550" cy="366713"/>
          </a:xfrm>
          <a:prstGeom prst="rect">
            <a:avLst/>
          </a:prstGeom>
          <a:noFill/>
          <a:ln w="9525">
            <a:noFill/>
            <a:miter lim="800000"/>
            <a:headEnd/>
            <a:tailEnd/>
          </a:ln>
        </p:spPr>
        <p:txBody>
          <a:bodyPr wrap="none" anchor="ctr">
            <a:spAutoFit/>
          </a:bodyPr>
          <a:lstStyle/>
          <a:p>
            <a:r>
              <a:rPr lang="zh-CN" altLang="en-US">
                <a:latin typeface="Times New Roman" pitchFamily="18" charset="0"/>
                <a:cs typeface="Times New Roman" pitchFamily="18" charset="0"/>
              </a:rPr>
              <a:t>是表示词</a:t>
            </a:r>
            <a:endParaRPr lang="zh-CN" altLang="en-US"/>
          </a:p>
        </p:txBody>
      </p:sp>
      <p:sp>
        <p:nvSpPr>
          <p:cNvPr id="37963" name="Rectangle 46"/>
          <p:cNvSpPr>
            <a:spLocks noChangeArrowheads="1"/>
          </p:cNvSpPr>
          <p:nvPr/>
        </p:nvSpPr>
        <p:spPr bwMode="auto">
          <a:xfrm>
            <a:off x="5886450" y="3198813"/>
            <a:ext cx="2879725" cy="366712"/>
          </a:xfrm>
          <a:prstGeom prst="rect">
            <a:avLst/>
          </a:prstGeom>
          <a:noFill/>
          <a:ln w="9525">
            <a:noFill/>
            <a:miter lim="800000"/>
            <a:headEnd/>
            <a:tailEnd/>
          </a:ln>
        </p:spPr>
        <p:txBody>
          <a:bodyPr wrap="none" anchor="ctr">
            <a:spAutoFit/>
          </a:bodyPr>
          <a:lstStyle/>
          <a:p>
            <a:r>
              <a:rPr lang="zh-CN" altLang="en-US">
                <a:latin typeface="Times New Roman" pitchFamily="18" charset="0"/>
                <a:cs typeface="Times New Roman" pitchFamily="18" charset="0"/>
              </a:rPr>
              <a:t>在某话题</a:t>
            </a:r>
            <a:r>
              <a:rPr lang="en-US" altLang="zh-CN" i="1">
                <a:latin typeface="Times New Roman" pitchFamily="18" charset="0"/>
                <a:cs typeface="Times New Roman" pitchFamily="18" charset="0"/>
              </a:rPr>
              <a:t>C</a:t>
            </a:r>
            <a:r>
              <a:rPr lang="zh-CN" altLang="en-US">
                <a:latin typeface="Times New Roman" pitchFamily="18" charset="0"/>
                <a:cs typeface="Times New Roman" pitchFamily="18" charset="0"/>
              </a:rPr>
              <a:t>中的生成概率。</a:t>
            </a:r>
            <a:r>
              <a:rPr lang="zh-CN" altLang="en-US" sz="800"/>
              <a:t> </a:t>
            </a:r>
            <a:endParaRPr lang="zh-CN" altLang="en-US"/>
          </a:p>
        </p:txBody>
      </p:sp>
      <p:sp>
        <p:nvSpPr>
          <p:cNvPr id="37964" name="Rectangle 48"/>
          <p:cNvSpPr>
            <a:spLocks noChangeArrowheads="1"/>
          </p:cNvSpPr>
          <p:nvPr/>
        </p:nvSpPr>
        <p:spPr bwMode="auto">
          <a:xfrm>
            <a:off x="0" y="3048000"/>
            <a:ext cx="12192000" cy="0"/>
          </a:xfrm>
          <a:prstGeom prst="rect">
            <a:avLst/>
          </a:prstGeom>
          <a:noFill/>
          <a:ln w="9525">
            <a:noFill/>
            <a:miter lim="800000"/>
            <a:headEnd/>
            <a:tailEnd/>
          </a:ln>
        </p:spPr>
        <p:txBody>
          <a:bodyPr wrap="none" anchor="ctr">
            <a:spAutoFit/>
          </a:bodyPr>
          <a:lstStyle/>
          <a:p>
            <a:endParaRPr lang="zh-CN" altLang="en-US"/>
          </a:p>
        </p:txBody>
      </p:sp>
      <p:graphicFrame>
        <p:nvGraphicFramePr>
          <p:cNvPr id="37935" name="Object 47"/>
          <p:cNvGraphicFramePr>
            <a:graphicFrameLocks noChangeAspect="1"/>
          </p:cNvGraphicFramePr>
          <p:nvPr/>
        </p:nvGraphicFramePr>
        <p:xfrm>
          <a:off x="8610600" y="3219450"/>
          <a:ext cx="792163" cy="306388"/>
        </p:xfrm>
        <a:graphic>
          <a:graphicData uri="http://schemas.openxmlformats.org/presentationml/2006/ole">
            <mc:AlternateContent xmlns:mc="http://schemas.openxmlformats.org/markup-compatibility/2006">
              <mc:Choice xmlns:v="urn:schemas-microsoft-com:vml" Requires="v">
                <p:oleObj spid="_x0000_s37958" name="公式" r:id="rId12" imgW="558558" imgH="203112" progId="Equation.3">
                  <p:embed/>
                </p:oleObj>
              </mc:Choice>
              <mc:Fallback>
                <p:oleObj name="公式" r:id="rId12" imgW="558558" imgH="203112" progId="Equation.3">
                  <p:embed/>
                  <p:pic>
                    <p:nvPicPr>
                      <p:cNvPr id="0" name="Picture 4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10600" y="3219450"/>
                        <a:ext cx="792163"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965" name="Rectangle 49"/>
          <p:cNvSpPr>
            <a:spLocks noChangeArrowheads="1"/>
          </p:cNvSpPr>
          <p:nvPr/>
        </p:nvSpPr>
        <p:spPr bwMode="auto">
          <a:xfrm>
            <a:off x="3703638" y="3592513"/>
            <a:ext cx="3641725" cy="366712"/>
          </a:xfrm>
          <a:prstGeom prst="rect">
            <a:avLst/>
          </a:prstGeom>
          <a:noFill/>
          <a:ln w="9525">
            <a:noFill/>
            <a:miter lim="800000"/>
            <a:headEnd/>
            <a:tailEnd/>
          </a:ln>
        </p:spPr>
        <p:txBody>
          <a:bodyPr wrap="none" anchor="ctr">
            <a:spAutoFit/>
          </a:bodyPr>
          <a:lstStyle/>
          <a:p>
            <a:r>
              <a:rPr lang="zh-CN" altLang="en-US">
                <a:latin typeface="Times New Roman" pitchFamily="18" charset="0"/>
                <a:cs typeface="Times New Roman" pitchFamily="18" charset="0"/>
              </a:rPr>
              <a:t>可以表示成一个两态的混合模型。</a:t>
            </a:r>
            <a:r>
              <a:rPr lang="en-US" altLang="zh-CN" sz="800"/>
              <a:t> </a:t>
            </a:r>
            <a:endParaRPr lang="en-US" altLang="zh-CN"/>
          </a:p>
        </p:txBody>
      </p:sp>
      <p:sp>
        <p:nvSpPr>
          <p:cNvPr id="37966" name="椭圆 51"/>
          <p:cNvSpPr>
            <a:spLocks noChangeArrowheads="1"/>
          </p:cNvSpPr>
          <p:nvPr/>
        </p:nvSpPr>
        <p:spPr bwMode="auto">
          <a:xfrm>
            <a:off x="5859463" y="3998913"/>
            <a:ext cx="1028700" cy="395287"/>
          </a:xfrm>
          <a:prstGeom prst="ellipse">
            <a:avLst/>
          </a:prstGeom>
          <a:solidFill>
            <a:srgbClr val="FFFFFF"/>
          </a:solidFill>
          <a:ln w="9525">
            <a:solidFill>
              <a:srgbClr val="000000"/>
            </a:solidFill>
            <a:round/>
            <a:headEnd/>
            <a:tailEnd/>
          </a:ln>
        </p:spPr>
        <p:txBody>
          <a:bodyPr/>
          <a:lstStyle/>
          <a:p>
            <a:pPr algn="just"/>
            <a:r>
              <a:rPr lang="zh-CN" altLang="en-US" sz="1000">
                <a:latin typeface="Times New Roman" pitchFamily="18" charset="0"/>
              </a:rPr>
              <a:t>背景语料</a:t>
            </a:r>
            <a:endParaRPr lang="zh-CN" altLang="en-US"/>
          </a:p>
        </p:txBody>
      </p:sp>
      <p:sp>
        <p:nvSpPr>
          <p:cNvPr id="37967" name="椭圆 50"/>
          <p:cNvSpPr>
            <a:spLocks noChangeArrowheads="1"/>
          </p:cNvSpPr>
          <p:nvPr/>
        </p:nvSpPr>
        <p:spPr bwMode="auto">
          <a:xfrm>
            <a:off x="5815013" y="4602163"/>
            <a:ext cx="1028700" cy="396875"/>
          </a:xfrm>
          <a:prstGeom prst="ellipse">
            <a:avLst/>
          </a:prstGeom>
          <a:solidFill>
            <a:srgbClr val="FFFFFF"/>
          </a:solidFill>
          <a:ln w="9525">
            <a:solidFill>
              <a:srgbClr val="000000"/>
            </a:solidFill>
            <a:round/>
            <a:headEnd/>
            <a:tailEnd/>
          </a:ln>
        </p:spPr>
        <p:txBody>
          <a:bodyPr/>
          <a:lstStyle/>
          <a:p>
            <a:pPr algn="ctr"/>
            <a:r>
              <a:rPr lang="zh-CN" altLang="en-US" sz="1000">
                <a:latin typeface="Times New Roman" pitchFamily="18" charset="0"/>
              </a:rPr>
              <a:t>话题</a:t>
            </a:r>
            <a:endParaRPr lang="zh-CN" altLang="en-US"/>
          </a:p>
        </p:txBody>
      </p:sp>
      <p:sp>
        <p:nvSpPr>
          <p:cNvPr id="37968" name="直接连接符 48"/>
          <p:cNvSpPr>
            <a:spLocks noChangeShapeType="1"/>
          </p:cNvSpPr>
          <p:nvPr/>
        </p:nvSpPr>
        <p:spPr bwMode="auto">
          <a:xfrm flipV="1">
            <a:off x="5429250" y="4171950"/>
            <a:ext cx="457200" cy="198438"/>
          </a:xfrm>
          <a:prstGeom prst="line">
            <a:avLst/>
          </a:prstGeom>
          <a:noFill/>
          <a:ln w="9525">
            <a:solidFill>
              <a:srgbClr val="000000"/>
            </a:solidFill>
            <a:round/>
            <a:headEnd/>
            <a:tailEnd type="arrow" w="med" len="med"/>
          </a:ln>
        </p:spPr>
        <p:txBody>
          <a:bodyPr/>
          <a:lstStyle/>
          <a:p>
            <a:endParaRPr lang="zh-CN" altLang="en-US"/>
          </a:p>
        </p:txBody>
      </p:sp>
      <p:sp>
        <p:nvSpPr>
          <p:cNvPr id="37969" name="直接连接符 47"/>
          <p:cNvSpPr>
            <a:spLocks noChangeShapeType="1"/>
          </p:cNvSpPr>
          <p:nvPr/>
        </p:nvSpPr>
        <p:spPr bwMode="auto">
          <a:xfrm>
            <a:off x="5365750" y="4416425"/>
            <a:ext cx="457200" cy="296863"/>
          </a:xfrm>
          <a:prstGeom prst="line">
            <a:avLst/>
          </a:prstGeom>
          <a:noFill/>
          <a:ln w="9525">
            <a:solidFill>
              <a:srgbClr val="000000"/>
            </a:solidFill>
            <a:round/>
            <a:headEnd/>
            <a:tailEnd type="arrow" w="med" len="med"/>
          </a:ln>
        </p:spPr>
        <p:txBody>
          <a:bodyPr/>
          <a:lstStyle/>
          <a:p>
            <a:endParaRPr lang="zh-CN" altLang="en-US"/>
          </a:p>
        </p:txBody>
      </p:sp>
      <p:sp>
        <p:nvSpPr>
          <p:cNvPr id="37970" name="直接连接符 46"/>
          <p:cNvSpPr>
            <a:spLocks noChangeShapeType="1"/>
          </p:cNvSpPr>
          <p:nvPr/>
        </p:nvSpPr>
        <p:spPr bwMode="auto">
          <a:xfrm>
            <a:off x="6905625" y="4186238"/>
            <a:ext cx="457200" cy="198437"/>
          </a:xfrm>
          <a:prstGeom prst="line">
            <a:avLst/>
          </a:prstGeom>
          <a:noFill/>
          <a:ln w="9525">
            <a:solidFill>
              <a:srgbClr val="000000"/>
            </a:solidFill>
            <a:round/>
            <a:headEnd/>
            <a:tailEnd type="arrow" w="med" len="med"/>
          </a:ln>
        </p:spPr>
        <p:txBody>
          <a:bodyPr/>
          <a:lstStyle/>
          <a:p>
            <a:endParaRPr lang="zh-CN" altLang="en-US"/>
          </a:p>
        </p:txBody>
      </p:sp>
      <p:sp>
        <p:nvSpPr>
          <p:cNvPr id="37971" name="直接连接符 43"/>
          <p:cNvSpPr>
            <a:spLocks noChangeShapeType="1"/>
          </p:cNvSpPr>
          <p:nvPr/>
        </p:nvSpPr>
        <p:spPr bwMode="auto">
          <a:xfrm flipV="1">
            <a:off x="6878638" y="4395788"/>
            <a:ext cx="457200" cy="396875"/>
          </a:xfrm>
          <a:prstGeom prst="line">
            <a:avLst/>
          </a:prstGeom>
          <a:noFill/>
          <a:ln w="9525">
            <a:solidFill>
              <a:srgbClr val="000000"/>
            </a:solidFill>
            <a:round/>
            <a:headEnd/>
            <a:tailEnd type="arrow" w="med" len="med"/>
          </a:ln>
        </p:spPr>
        <p:txBody>
          <a:bodyPr/>
          <a:lstStyle/>
          <a:p>
            <a:endParaRPr lang="zh-CN" altLang="en-US"/>
          </a:p>
        </p:txBody>
      </p:sp>
      <p:sp>
        <p:nvSpPr>
          <p:cNvPr id="37972" name="直接连接符 49"/>
          <p:cNvSpPr>
            <a:spLocks noChangeShapeType="1"/>
          </p:cNvSpPr>
          <p:nvPr/>
        </p:nvSpPr>
        <p:spPr bwMode="auto">
          <a:xfrm>
            <a:off x="4962525" y="4443413"/>
            <a:ext cx="457200" cy="0"/>
          </a:xfrm>
          <a:prstGeom prst="line">
            <a:avLst/>
          </a:prstGeom>
          <a:noFill/>
          <a:ln w="9525">
            <a:solidFill>
              <a:srgbClr val="000000"/>
            </a:solidFill>
            <a:round/>
            <a:headEnd/>
            <a:tailEnd type="arrow" w="med" len="med"/>
          </a:ln>
        </p:spPr>
        <p:txBody>
          <a:bodyPr/>
          <a:lstStyle/>
          <a:p>
            <a:endParaRPr lang="zh-CN" altLang="en-US"/>
          </a:p>
        </p:txBody>
      </p:sp>
      <p:sp>
        <p:nvSpPr>
          <p:cNvPr id="37973" name="直接连接符 34"/>
          <p:cNvSpPr>
            <a:spLocks noChangeShapeType="1"/>
          </p:cNvSpPr>
          <p:nvPr/>
        </p:nvSpPr>
        <p:spPr bwMode="auto">
          <a:xfrm>
            <a:off x="7362825" y="4395788"/>
            <a:ext cx="342900" cy="0"/>
          </a:xfrm>
          <a:prstGeom prst="line">
            <a:avLst/>
          </a:prstGeom>
          <a:noFill/>
          <a:ln w="9525">
            <a:solidFill>
              <a:srgbClr val="000000"/>
            </a:solidFill>
            <a:round/>
            <a:headEnd/>
            <a:tailEnd type="arrow" w="med" len="med"/>
          </a:ln>
        </p:spPr>
        <p:txBody>
          <a:bodyPr/>
          <a:lstStyle/>
          <a:p>
            <a:endParaRPr lang="zh-CN" altLang="en-US"/>
          </a:p>
        </p:txBody>
      </p:sp>
      <p:sp>
        <p:nvSpPr>
          <p:cNvPr id="37974" name="任意多边形 26"/>
          <p:cNvSpPr>
            <a:spLocks/>
          </p:cNvSpPr>
          <p:nvPr/>
        </p:nvSpPr>
        <p:spPr bwMode="auto">
          <a:xfrm>
            <a:off x="5419725" y="4395788"/>
            <a:ext cx="1943100" cy="1008062"/>
          </a:xfrm>
          <a:custGeom>
            <a:avLst/>
            <a:gdLst>
              <a:gd name="T0" fmla="*/ 1233868424 w 3060"/>
              <a:gd name="T1" fmla="*/ 0 h 1586"/>
              <a:gd name="T2" fmla="*/ 580643973 w 3060"/>
              <a:gd name="T3" fmla="*/ 629625575 h 1586"/>
              <a:gd name="T4" fmla="*/ 0 w 3060"/>
              <a:gd name="T5" fmla="*/ 62962561 h 1586"/>
              <a:gd name="T6" fmla="*/ 0 60000 65536"/>
              <a:gd name="T7" fmla="*/ 0 60000 65536"/>
              <a:gd name="T8" fmla="*/ 0 60000 65536"/>
              <a:gd name="T9" fmla="*/ 0 w 3060"/>
              <a:gd name="T10" fmla="*/ 0 h 1586"/>
              <a:gd name="T11" fmla="*/ 3060 w 3060"/>
              <a:gd name="T12" fmla="*/ 1586 h 1586"/>
            </a:gdLst>
            <a:ahLst/>
            <a:cxnLst>
              <a:cxn ang="T6">
                <a:pos x="T0" y="T1"/>
              </a:cxn>
              <a:cxn ang="T7">
                <a:pos x="T2" y="T3"/>
              </a:cxn>
              <a:cxn ang="T8">
                <a:pos x="T4" y="T5"/>
              </a:cxn>
            </a:cxnLst>
            <a:rect l="T9" t="T10" r="T11" b="T12"/>
            <a:pathLst>
              <a:path w="3060" h="1586">
                <a:moveTo>
                  <a:pt x="3060" y="0"/>
                </a:moveTo>
                <a:cubicBezTo>
                  <a:pt x="2505" y="767"/>
                  <a:pt x="1950" y="1534"/>
                  <a:pt x="1440" y="1560"/>
                </a:cubicBezTo>
                <a:cubicBezTo>
                  <a:pt x="930" y="1586"/>
                  <a:pt x="465" y="871"/>
                  <a:pt x="0" y="156"/>
                </a:cubicBezTo>
              </a:path>
            </a:pathLst>
          </a:custGeom>
          <a:noFill/>
          <a:ln w="9525">
            <a:solidFill>
              <a:srgbClr val="000000"/>
            </a:solidFill>
            <a:round/>
            <a:headEnd/>
            <a:tailEnd type="arrow" w="med" len="med"/>
          </a:ln>
        </p:spPr>
        <p:txBody>
          <a:bodyPr/>
          <a:lstStyle/>
          <a:p>
            <a:endParaRPr lang="zh-CN" altLang="en-US"/>
          </a:p>
        </p:txBody>
      </p:sp>
      <p:sp>
        <p:nvSpPr>
          <p:cNvPr id="37975" name="Rectangle 62"/>
          <p:cNvSpPr>
            <a:spLocks noChangeArrowheads="1"/>
          </p:cNvSpPr>
          <p:nvPr/>
        </p:nvSpPr>
        <p:spPr bwMode="auto">
          <a:xfrm>
            <a:off x="3789363" y="4211638"/>
            <a:ext cx="1136650" cy="366712"/>
          </a:xfrm>
          <a:prstGeom prst="rect">
            <a:avLst/>
          </a:prstGeom>
          <a:noFill/>
          <a:ln w="9525">
            <a:noFill/>
            <a:miter lim="800000"/>
            <a:headEnd/>
            <a:tailEnd/>
          </a:ln>
        </p:spPr>
        <p:txBody>
          <a:bodyPr wrap="none" anchor="ctr">
            <a:spAutoFit/>
          </a:bodyPr>
          <a:lstStyle/>
          <a:p>
            <a:r>
              <a:rPr lang="zh-CN" altLang="en-US" sz="1400"/>
              <a:t>报道中的词</a:t>
            </a:r>
            <a:r>
              <a:rPr lang="zh-CN" altLang="en-US"/>
              <a:t> </a:t>
            </a:r>
          </a:p>
        </p:txBody>
      </p:sp>
      <p:sp>
        <p:nvSpPr>
          <p:cNvPr id="37976" name="Rectangle 63"/>
          <p:cNvSpPr>
            <a:spLocks noChangeArrowheads="1"/>
          </p:cNvSpPr>
          <p:nvPr/>
        </p:nvSpPr>
        <p:spPr bwMode="auto">
          <a:xfrm>
            <a:off x="7735888" y="4259263"/>
            <a:ext cx="714375" cy="304800"/>
          </a:xfrm>
          <a:prstGeom prst="rect">
            <a:avLst/>
          </a:prstGeom>
          <a:noFill/>
          <a:ln w="9525">
            <a:noFill/>
            <a:miter lim="800000"/>
            <a:headEnd/>
            <a:tailEnd/>
          </a:ln>
        </p:spPr>
        <p:txBody>
          <a:bodyPr wrap="none" anchor="ctr">
            <a:spAutoFit/>
          </a:bodyPr>
          <a:lstStyle/>
          <a:p>
            <a:r>
              <a:rPr lang="en-US" altLang="zh-CN" sz="1400"/>
              <a:t>P(S|C)</a:t>
            </a:r>
          </a:p>
        </p:txBody>
      </p:sp>
      <p:sp>
        <p:nvSpPr>
          <p:cNvPr id="37977" name="Rectangle 64"/>
          <p:cNvSpPr>
            <a:spLocks noChangeArrowheads="1"/>
          </p:cNvSpPr>
          <p:nvPr/>
        </p:nvSpPr>
        <p:spPr bwMode="auto">
          <a:xfrm>
            <a:off x="4810125" y="4140200"/>
            <a:ext cx="536575" cy="244475"/>
          </a:xfrm>
          <a:prstGeom prst="rect">
            <a:avLst/>
          </a:prstGeom>
          <a:noFill/>
          <a:ln w="9525">
            <a:noFill/>
            <a:miter lim="800000"/>
            <a:headEnd/>
            <a:tailEnd/>
          </a:ln>
        </p:spPr>
        <p:txBody>
          <a:bodyPr wrap="none" anchor="ctr">
            <a:spAutoFit/>
          </a:bodyPr>
          <a:lstStyle/>
          <a:p>
            <a:r>
              <a:rPr lang="en-US" altLang="zh-CN" sz="1000"/>
              <a:t>P(GE)</a:t>
            </a:r>
          </a:p>
        </p:txBody>
      </p:sp>
      <p:sp>
        <p:nvSpPr>
          <p:cNvPr id="37978" name="Rectangle 66"/>
          <p:cNvSpPr>
            <a:spLocks noChangeArrowheads="1"/>
          </p:cNvSpPr>
          <p:nvPr/>
        </p:nvSpPr>
        <p:spPr bwMode="auto">
          <a:xfrm>
            <a:off x="3416300" y="5375275"/>
            <a:ext cx="6188075" cy="641350"/>
          </a:xfrm>
          <a:prstGeom prst="rect">
            <a:avLst/>
          </a:prstGeom>
          <a:noFill/>
          <a:ln w="9525">
            <a:noFill/>
            <a:miter lim="800000"/>
            <a:headEnd/>
            <a:tailEnd/>
          </a:ln>
        </p:spPr>
        <p:txBody>
          <a:bodyPr anchor="ctr">
            <a:spAutoFit/>
          </a:bodyPr>
          <a:lstStyle/>
          <a:p>
            <a:r>
              <a:rPr lang="zh-CN" altLang="en-US">
                <a:latin typeface="Times New Roman" pitchFamily="18" charset="0"/>
                <a:cs typeface="Times New Roman" pitchFamily="18" charset="0"/>
              </a:rPr>
              <a:t>    由于话题语言模型很稀疏，这里必须解决未见词的</a:t>
            </a:r>
            <a:r>
              <a:rPr lang="en-US" altLang="zh-CN">
                <a:latin typeface="Times New Roman" pitchFamily="18" charset="0"/>
                <a:cs typeface="Times New Roman" pitchFamily="18" charset="0"/>
              </a:rPr>
              <a:t>0</a:t>
            </a:r>
            <a:r>
              <a:rPr lang="zh-CN" altLang="en-US">
                <a:latin typeface="Times New Roman" pitchFamily="18" charset="0"/>
                <a:cs typeface="Times New Roman" pitchFamily="18" charset="0"/>
              </a:rPr>
              <a:t>概率问题，通常采用线性插值法把背景语言模型加入进去：</a:t>
            </a:r>
            <a:endParaRPr lang="zh-CN" altLang="en-US"/>
          </a:p>
        </p:txBody>
      </p:sp>
      <p:graphicFrame>
        <p:nvGraphicFramePr>
          <p:cNvPr id="37953" name="Object 65"/>
          <p:cNvGraphicFramePr>
            <a:graphicFrameLocks noChangeAspect="1"/>
          </p:cNvGraphicFramePr>
          <p:nvPr/>
        </p:nvGraphicFramePr>
        <p:xfrm>
          <a:off x="3952875" y="6073775"/>
          <a:ext cx="5756275" cy="382588"/>
        </p:xfrm>
        <a:graphic>
          <a:graphicData uri="http://schemas.openxmlformats.org/presentationml/2006/ole">
            <mc:AlternateContent xmlns:mc="http://schemas.openxmlformats.org/markup-compatibility/2006">
              <mc:Choice xmlns:v="urn:schemas-microsoft-com:vml" Requires="v">
                <p:oleObj spid="_x0000_s37959" name="公式" r:id="rId14" imgW="2870200" imgH="190500" progId="Equation.3">
                  <p:embed/>
                </p:oleObj>
              </mc:Choice>
              <mc:Fallback>
                <p:oleObj name="公式" r:id="rId14" imgW="2870200" imgH="190500" progId="Equation.3">
                  <p:embed/>
                  <p:pic>
                    <p:nvPicPr>
                      <p:cNvPr id="0" name="Picture 6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2875" y="6073775"/>
                        <a:ext cx="5756275" cy="382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7958"/>
                                        </p:tgtEl>
                                        <p:attrNameLst>
                                          <p:attrName>style.visibility</p:attrName>
                                        </p:attrNameLst>
                                      </p:cBhvr>
                                      <p:to>
                                        <p:strVal val="visible"/>
                                      </p:to>
                                    </p:set>
                                    <p:animEffect transition="in" filter="fade">
                                      <p:cBhvr>
                                        <p:cTn id="7" dur="1000"/>
                                        <p:tgtEl>
                                          <p:spTgt spid="37958"/>
                                        </p:tgtEl>
                                      </p:cBhvr>
                                    </p:animEffect>
                                    <p:anim calcmode="lin" valueType="num">
                                      <p:cBhvr>
                                        <p:cTn id="8" dur="1000" fill="hold"/>
                                        <p:tgtEl>
                                          <p:spTgt spid="37958"/>
                                        </p:tgtEl>
                                        <p:attrNameLst>
                                          <p:attrName>ppt_x</p:attrName>
                                        </p:attrNameLst>
                                      </p:cBhvr>
                                      <p:tavLst>
                                        <p:tav tm="0">
                                          <p:val>
                                            <p:strVal val="#ppt_x"/>
                                          </p:val>
                                        </p:tav>
                                        <p:tav tm="100000">
                                          <p:val>
                                            <p:strVal val="#ppt_x"/>
                                          </p:val>
                                        </p:tav>
                                      </p:tavLst>
                                    </p:anim>
                                    <p:anim calcmode="lin" valueType="num">
                                      <p:cBhvr>
                                        <p:cTn id="9" dur="1000" fill="hold"/>
                                        <p:tgtEl>
                                          <p:spTgt spid="3795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7929"/>
                                        </p:tgtEl>
                                        <p:attrNameLst>
                                          <p:attrName>style.visibility</p:attrName>
                                        </p:attrNameLst>
                                      </p:cBhvr>
                                      <p:to>
                                        <p:strVal val="visible"/>
                                      </p:to>
                                    </p:set>
                                    <p:animEffect transition="in" filter="fade">
                                      <p:cBhvr>
                                        <p:cTn id="12" dur="1000"/>
                                        <p:tgtEl>
                                          <p:spTgt spid="37929"/>
                                        </p:tgtEl>
                                      </p:cBhvr>
                                    </p:animEffect>
                                    <p:anim calcmode="lin" valueType="num">
                                      <p:cBhvr>
                                        <p:cTn id="13" dur="1000" fill="hold"/>
                                        <p:tgtEl>
                                          <p:spTgt spid="37929"/>
                                        </p:tgtEl>
                                        <p:attrNameLst>
                                          <p:attrName>ppt_x</p:attrName>
                                        </p:attrNameLst>
                                      </p:cBhvr>
                                      <p:tavLst>
                                        <p:tav tm="0">
                                          <p:val>
                                            <p:strVal val="#ppt_x"/>
                                          </p:val>
                                        </p:tav>
                                        <p:tav tm="100000">
                                          <p:val>
                                            <p:strVal val="#ppt_x"/>
                                          </p:val>
                                        </p:tav>
                                      </p:tavLst>
                                    </p:anim>
                                    <p:anim calcmode="lin" valueType="num">
                                      <p:cBhvr>
                                        <p:cTn id="14" dur="1000" fill="hold"/>
                                        <p:tgtEl>
                                          <p:spTgt spid="3792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7928"/>
                                        </p:tgtEl>
                                        <p:attrNameLst>
                                          <p:attrName>style.visibility</p:attrName>
                                        </p:attrNameLst>
                                      </p:cBhvr>
                                      <p:to>
                                        <p:strVal val="visible"/>
                                      </p:to>
                                    </p:set>
                                    <p:animEffect transition="in" filter="fade">
                                      <p:cBhvr>
                                        <p:cTn id="17" dur="1000"/>
                                        <p:tgtEl>
                                          <p:spTgt spid="37928"/>
                                        </p:tgtEl>
                                      </p:cBhvr>
                                    </p:animEffect>
                                    <p:anim calcmode="lin" valueType="num">
                                      <p:cBhvr>
                                        <p:cTn id="18" dur="1000" fill="hold"/>
                                        <p:tgtEl>
                                          <p:spTgt spid="37928"/>
                                        </p:tgtEl>
                                        <p:attrNameLst>
                                          <p:attrName>ppt_x</p:attrName>
                                        </p:attrNameLst>
                                      </p:cBhvr>
                                      <p:tavLst>
                                        <p:tav tm="0">
                                          <p:val>
                                            <p:strVal val="#ppt_x"/>
                                          </p:val>
                                        </p:tav>
                                        <p:tav tm="100000">
                                          <p:val>
                                            <p:strVal val="#ppt_x"/>
                                          </p:val>
                                        </p:tav>
                                      </p:tavLst>
                                    </p:anim>
                                    <p:anim calcmode="lin" valueType="num">
                                      <p:cBhvr>
                                        <p:cTn id="19" dur="1000" fill="hold"/>
                                        <p:tgtEl>
                                          <p:spTgt spid="37928"/>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7927"/>
                                        </p:tgtEl>
                                        <p:attrNameLst>
                                          <p:attrName>style.visibility</p:attrName>
                                        </p:attrNameLst>
                                      </p:cBhvr>
                                      <p:to>
                                        <p:strVal val="visible"/>
                                      </p:to>
                                    </p:set>
                                    <p:animEffect transition="in" filter="fade">
                                      <p:cBhvr>
                                        <p:cTn id="22" dur="1000"/>
                                        <p:tgtEl>
                                          <p:spTgt spid="37927"/>
                                        </p:tgtEl>
                                      </p:cBhvr>
                                    </p:animEffect>
                                    <p:anim calcmode="lin" valueType="num">
                                      <p:cBhvr>
                                        <p:cTn id="23" dur="1000" fill="hold"/>
                                        <p:tgtEl>
                                          <p:spTgt spid="37927"/>
                                        </p:tgtEl>
                                        <p:attrNameLst>
                                          <p:attrName>ppt_x</p:attrName>
                                        </p:attrNameLst>
                                      </p:cBhvr>
                                      <p:tavLst>
                                        <p:tav tm="0">
                                          <p:val>
                                            <p:strVal val="#ppt_x"/>
                                          </p:val>
                                        </p:tav>
                                        <p:tav tm="100000">
                                          <p:val>
                                            <p:strVal val="#ppt_x"/>
                                          </p:val>
                                        </p:tav>
                                      </p:tavLst>
                                    </p:anim>
                                    <p:anim calcmode="lin" valueType="num">
                                      <p:cBhvr>
                                        <p:cTn id="24" dur="1000" fill="hold"/>
                                        <p:tgtEl>
                                          <p:spTgt spid="37927"/>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37926"/>
                                        </p:tgtEl>
                                        <p:attrNameLst>
                                          <p:attrName>style.visibility</p:attrName>
                                        </p:attrNameLst>
                                      </p:cBhvr>
                                      <p:to>
                                        <p:strVal val="visible"/>
                                      </p:to>
                                    </p:set>
                                    <p:animEffect transition="in" filter="fade">
                                      <p:cBhvr>
                                        <p:cTn id="27" dur="1000"/>
                                        <p:tgtEl>
                                          <p:spTgt spid="37926"/>
                                        </p:tgtEl>
                                      </p:cBhvr>
                                    </p:animEffect>
                                    <p:anim calcmode="lin" valueType="num">
                                      <p:cBhvr>
                                        <p:cTn id="28" dur="1000" fill="hold"/>
                                        <p:tgtEl>
                                          <p:spTgt spid="37926"/>
                                        </p:tgtEl>
                                        <p:attrNameLst>
                                          <p:attrName>ppt_x</p:attrName>
                                        </p:attrNameLst>
                                      </p:cBhvr>
                                      <p:tavLst>
                                        <p:tav tm="0">
                                          <p:val>
                                            <p:strVal val="#ppt_x"/>
                                          </p:val>
                                        </p:tav>
                                        <p:tav tm="100000">
                                          <p:val>
                                            <p:strVal val="#ppt_x"/>
                                          </p:val>
                                        </p:tav>
                                      </p:tavLst>
                                    </p:anim>
                                    <p:anim calcmode="lin" valueType="num">
                                      <p:cBhvr>
                                        <p:cTn id="29" dur="1000" fill="hold"/>
                                        <p:tgtEl>
                                          <p:spTgt spid="37926"/>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37960"/>
                                        </p:tgtEl>
                                        <p:attrNameLst>
                                          <p:attrName>style.visibility</p:attrName>
                                        </p:attrNameLst>
                                      </p:cBhvr>
                                      <p:to>
                                        <p:strVal val="visible"/>
                                      </p:to>
                                    </p:set>
                                    <p:animEffect transition="in" filter="fade">
                                      <p:cBhvr>
                                        <p:cTn id="32" dur="1000"/>
                                        <p:tgtEl>
                                          <p:spTgt spid="37960"/>
                                        </p:tgtEl>
                                      </p:cBhvr>
                                    </p:animEffect>
                                    <p:anim calcmode="lin" valueType="num">
                                      <p:cBhvr>
                                        <p:cTn id="33" dur="1000" fill="hold"/>
                                        <p:tgtEl>
                                          <p:spTgt spid="37960"/>
                                        </p:tgtEl>
                                        <p:attrNameLst>
                                          <p:attrName>ppt_x</p:attrName>
                                        </p:attrNameLst>
                                      </p:cBhvr>
                                      <p:tavLst>
                                        <p:tav tm="0">
                                          <p:val>
                                            <p:strVal val="#ppt_x"/>
                                          </p:val>
                                        </p:tav>
                                        <p:tav tm="100000">
                                          <p:val>
                                            <p:strVal val="#ppt_x"/>
                                          </p:val>
                                        </p:tav>
                                      </p:tavLst>
                                    </p:anim>
                                    <p:anim calcmode="lin" valueType="num">
                                      <p:cBhvr>
                                        <p:cTn id="34" dur="1000" fill="hold"/>
                                        <p:tgtEl>
                                          <p:spTgt spid="37960"/>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37961"/>
                                        </p:tgtEl>
                                        <p:attrNameLst>
                                          <p:attrName>style.visibility</p:attrName>
                                        </p:attrNameLst>
                                      </p:cBhvr>
                                      <p:to>
                                        <p:strVal val="visible"/>
                                      </p:to>
                                    </p:set>
                                    <p:animEffect transition="in" filter="fade">
                                      <p:cBhvr>
                                        <p:cTn id="37" dur="1000"/>
                                        <p:tgtEl>
                                          <p:spTgt spid="37961"/>
                                        </p:tgtEl>
                                      </p:cBhvr>
                                    </p:animEffect>
                                    <p:anim calcmode="lin" valueType="num">
                                      <p:cBhvr>
                                        <p:cTn id="38" dur="1000" fill="hold"/>
                                        <p:tgtEl>
                                          <p:spTgt spid="37961"/>
                                        </p:tgtEl>
                                        <p:attrNameLst>
                                          <p:attrName>ppt_x</p:attrName>
                                        </p:attrNameLst>
                                      </p:cBhvr>
                                      <p:tavLst>
                                        <p:tav tm="0">
                                          <p:val>
                                            <p:strVal val="#ppt_x"/>
                                          </p:val>
                                        </p:tav>
                                        <p:tav tm="100000">
                                          <p:val>
                                            <p:strVal val="#ppt_x"/>
                                          </p:val>
                                        </p:tav>
                                      </p:tavLst>
                                    </p:anim>
                                    <p:anim calcmode="lin" valueType="num">
                                      <p:cBhvr>
                                        <p:cTn id="39" dur="1000" fill="hold"/>
                                        <p:tgtEl>
                                          <p:spTgt spid="37961"/>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37962"/>
                                        </p:tgtEl>
                                        <p:attrNameLst>
                                          <p:attrName>style.visibility</p:attrName>
                                        </p:attrNameLst>
                                      </p:cBhvr>
                                      <p:to>
                                        <p:strVal val="visible"/>
                                      </p:to>
                                    </p:set>
                                    <p:animEffect transition="in" filter="fade">
                                      <p:cBhvr>
                                        <p:cTn id="42" dur="1000"/>
                                        <p:tgtEl>
                                          <p:spTgt spid="37962"/>
                                        </p:tgtEl>
                                      </p:cBhvr>
                                    </p:animEffect>
                                    <p:anim calcmode="lin" valueType="num">
                                      <p:cBhvr>
                                        <p:cTn id="43" dur="1000" fill="hold"/>
                                        <p:tgtEl>
                                          <p:spTgt spid="37962"/>
                                        </p:tgtEl>
                                        <p:attrNameLst>
                                          <p:attrName>ppt_x</p:attrName>
                                        </p:attrNameLst>
                                      </p:cBhvr>
                                      <p:tavLst>
                                        <p:tav tm="0">
                                          <p:val>
                                            <p:strVal val="#ppt_x"/>
                                          </p:val>
                                        </p:tav>
                                        <p:tav tm="100000">
                                          <p:val>
                                            <p:strVal val="#ppt_x"/>
                                          </p:val>
                                        </p:tav>
                                      </p:tavLst>
                                    </p:anim>
                                    <p:anim calcmode="lin" valueType="num">
                                      <p:cBhvr>
                                        <p:cTn id="44" dur="1000" fill="hold"/>
                                        <p:tgtEl>
                                          <p:spTgt spid="37962"/>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37963"/>
                                        </p:tgtEl>
                                        <p:attrNameLst>
                                          <p:attrName>style.visibility</p:attrName>
                                        </p:attrNameLst>
                                      </p:cBhvr>
                                      <p:to>
                                        <p:strVal val="visible"/>
                                      </p:to>
                                    </p:set>
                                    <p:animEffect transition="in" filter="fade">
                                      <p:cBhvr>
                                        <p:cTn id="47" dur="1000"/>
                                        <p:tgtEl>
                                          <p:spTgt spid="37963"/>
                                        </p:tgtEl>
                                      </p:cBhvr>
                                    </p:animEffect>
                                    <p:anim calcmode="lin" valueType="num">
                                      <p:cBhvr>
                                        <p:cTn id="48" dur="1000" fill="hold"/>
                                        <p:tgtEl>
                                          <p:spTgt spid="37963"/>
                                        </p:tgtEl>
                                        <p:attrNameLst>
                                          <p:attrName>ppt_x</p:attrName>
                                        </p:attrNameLst>
                                      </p:cBhvr>
                                      <p:tavLst>
                                        <p:tav tm="0">
                                          <p:val>
                                            <p:strVal val="#ppt_x"/>
                                          </p:val>
                                        </p:tav>
                                        <p:tav tm="100000">
                                          <p:val>
                                            <p:strVal val="#ppt_x"/>
                                          </p:val>
                                        </p:tav>
                                      </p:tavLst>
                                    </p:anim>
                                    <p:anim calcmode="lin" valueType="num">
                                      <p:cBhvr>
                                        <p:cTn id="49" dur="1000" fill="hold"/>
                                        <p:tgtEl>
                                          <p:spTgt spid="37963"/>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0"/>
                                  </p:stCondLst>
                                  <p:childTnLst>
                                    <p:set>
                                      <p:cBhvr>
                                        <p:cTn id="51" dur="1" fill="hold">
                                          <p:stCondLst>
                                            <p:cond delay="0"/>
                                          </p:stCondLst>
                                        </p:cTn>
                                        <p:tgtEl>
                                          <p:spTgt spid="37935"/>
                                        </p:tgtEl>
                                        <p:attrNameLst>
                                          <p:attrName>style.visibility</p:attrName>
                                        </p:attrNameLst>
                                      </p:cBhvr>
                                      <p:to>
                                        <p:strVal val="visible"/>
                                      </p:to>
                                    </p:set>
                                    <p:animEffect transition="in" filter="fade">
                                      <p:cBhvr>
                                        <p:cTn id="52" dur="1000"/>
                                        <p:tgtEl>
                                          <p:spTgt spid="37935"/>
                                        </p:tgtEl>
                                      </p:cBhvr>
                                    </p:animEffect>
                                    <p:anim calcmode="lin" valueType="num">
                                      <p:cBhvr>
                                        <p:cTn id="53" dur="1000" fill="hold"/>
                                        <p:tgtEl>
                                          <p:spTgt spid="37935"/>
                                        </p:tgtEl>
                                        <p:attrNameLst>
                                          <p:attrName>ppt_x</p:attrName>
                                        </p:attrNameLst>
                                      </p:cBhvr>
                                      <p:tavLst>
                                        <p:tav tm="0">
                                          <p:val>
                                            <p:strVal val="#ppt_x"/>
                                          </p:val>
                                        </p:tav>
                                        <p:tav tm="100000">
                                          <p:val>
                                            <p:strVal val="#ppt_x"/>
                                          </p:val>
                                        </p:tav>
                                      </p:tavLst>
                                    </p:anim>
                                    <p:anim calcmode="lin" valueType="num">
                                      <p:cBhvr>
                                        <p:cTn id="54" dur="1000" fill="hold"/>
                                        <p:tgtEl>
                                          <p:spTgt spid="37935"/>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37965"/>
                                        </p:tgtEl>
                                        <p:attrNameLst>
                                          <p:attrName>style.visibility</p:attrName>
                                        </p:attrNameLst>
                                      </p:cBhvr>
                                      <p:to>
                                        <p:strVal val="visible"/>
                                      </p:to>
                                    </p:set>
                                    <p:animEffect transition="in" filter="fade">
                                      <p:cBhvr>
                                        <p:cTn id="57" dur="1000"/>
                                        <p:tgtEl>
                                          <p:spTgt spid="37965"/>
                                        </p:tgtEl>
                                      </p:cBhvr>
                                    </p:animEffect>
                                    <p:anim calcmode="lin" valueType="num">
                                      <p:cBhvr>
                                        <p:cTn id="58" dur="1000" fill="hold"/>
                                        <p:tgtEl>
                                          <p:spTgt spid="37965"/>
                                        </p:tgtEl>
                                        <p:attrNameLst>
                                          <p:attrName>ppt_x</p:attrName>
                                        </p:attrNameLst>
                                      </p:cBhvr>
                                      <p:tavLst>
                                        <p:tav tm="0">
                                          <p:val>
                                            <p:strVal val="#ppt_x"/>
                                          </p:val>
                                        </p:tav>
                                        <p:tav tm="100000">
                                          <p:val>
                                            <p:strVal val="#ppt_x"/>
                                          </p:val>
                                        </p:tav>
                                      </p:tavLst>
                                    </p:anim>
                                    <p:anim calcmode="lin" valueType="num">
                                      <p:cBhvr>
                                        <p:cTn id="59" dur="1000" fill="hold"/>
                                        <p:tgtEl>
                                          <p:spTgt spid="37965"/>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37966"/>
                                        </p:tgtEl>
                                        <p:attrNameLst>
                                          <p:attrName>style.visibility</p:attrName>
                                        </p:attrNameLst>
                                      </p:cBhvr>
                                      <p:to>
                                        <p:strVal val="visible"/>
                                      </p:to>
                                    </p:set>
                                    <p:animEffect transition="in" filter="fade">
                                      <p:cBhvr>
                                        <p:cTn id="62" dur="1000"/>
                                        <p:tgtEl>
                                          <p:spTgt spid="37966"/>
                                        </p:tgtEl>
                                      </p:cBhvr>
                                    </p:animEffect>
                                    <p:anim calcmode="lin" valueType="num">
                                      <p:cBhvr>
                                        <p:cTn id="63" dur="1000" fill="hold"/>
                                        <p:tgtEl>
                                          <p:spTgt spid="37966"/>
                                        </p:tgtEl>
                                        <p:attrNameLst>
                                          <p:attrName>ppt_x</p:attrName>
                                        </p:attrNameLst>
                                      </p:cBhvr>
                                      <p:tavLst>
                                        <p:tav tm="0">
                                          <p:val>
                                            <p:strVal val="#ppt_x"/>
                                          </p:val>
                                        </p:tav>
                                        <p:tav tm="100000">
                                          <p:val>
                                            <p:strVal val="#ppt_x"/>
                                          </p:val>
                                        </p:tav>
                                      </p:tavLst>
                                    </p:anim>
                                    <p:anim calcmode="lin" valueType="num">
                                      <p:cBhvr>
                                        <p:cTn id="64" dur="1000" fill="hold"/>
                                        <p:tgtEl>
                                          <p:spTgt spid="37966"/>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37967"/>
                                        </p:tgtEl>
                                        <p:attrNameLst>
                                          <p:attrName>style.visibility</p:attrName>
                                        </p:attrNameLst>
                                      </p:cBhvr>
                                      <p:to>
                                        <p:strVal val="visible"/>
                                      </p:to>
                                    </p:set>
                                    <p:animEffect transition="in" filter="fade">
                                      <p:cBhvr>
                                        <p:cTn id="67" dur="1000"/>
                                        <p:tgtEl>
                                          <p:spTgt spid="37967"/>
                                        </p:tgtEl>
                                      </p:cBhvr>
                                    </p:animEffect>
                                    <p:anim calcmode="lin" valueType="num">
                                      <p:cBhvr>
                                        <p:cTn id="68" dur="1000" fill="hold"/>
                                        <p:tgtEl>
                                          <p:spTgt spid="37967"/>
                                        </p:tgtEl>
                                        <p:attrNameLst>
                                          <p:attrName>ppt_x</p:attrName>
                                        </p:attrNameLst>
                                      </p:cBhvr>
                                      <p:tavLst>
                                        <p:tav tm="0">
                                          <p:val>
                                            <p:strVal val="#ppt_x"/>
                                          </p:val>
                                        </p:tav>
                                        <p:tav tm="100000">
                                          <p:val>
                                            <p:strVal val="#ppt_x"/>
                                          </p:val>
                                        </p:tav>
                                      </p:tavLst>
                                    </p:anim>
                                    <p:anim calcmode="lin" valueType="num">
                                      <p:cBhvr>
                                        <p:cTn id="69" dur="1000" fill="hold"/>
                                        <p:tgtEl>
                                          <p:spTgt spid="37967"/>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37968"/>
                                        </p:tgtEl>
                                        <p:attrNameLst>
                                          <p:attrName>style.visibility</p:attrName>
                                        </p:attrNameLst>
                                      </p:cBhvr>
                                      <p:to>
                                        <p:strVal val="visible"/>
                                      </p:to>
                                    </p:set>
                                    <p:animEffect transition="in" filter="fade">
                                      <p:cBhvr>
                                        <p:cTn id="72" dur="1000"/>
                                        <p:tgtEl>
                                          <p:spTgt spid="37968"/>
                                        </p:tgtEl>
                                      </p:cBhvr>
                                    </p:animEffect>
                                    <p:anim calcmode="lin" valueType="num">
                                      <p:cBhvr>
                                        <p:cTn id="73" dur="1000" fill="hold"/>
                                        <p:tgtEl>
                                          <p:spTgt spid="37968"/>
                                        </p:tgtEl>
                                        <p:attrNameLst>
                                          <p:attrName>ppt_x</p:attrName>
                                        </p:attrNameLst>
                                      </p:cBhvr>
                                      <p:tavLst>
                                        <p:tav tm="0">
                                          <p:val>
                                            <p:strVal val="#ppt_x"/>
                                          </p:val>
                                        </p:tav>
                                        <p:tav tm="100000">
                                          <p:val>
                                            <p:strVal val="#ppt_x"/>
                                          </p:val>
                                        </p:tav>
                                      </p:tavLst>
                                    </p:anim>
                                    <p:anim calcmode="lin" valueType="num">
                                      <p:cBhvr>
                                        <p:cTn id="74" dur="1000" fill="hold"/>
                                        <p:tgtEl>
                                          <p:spTgt spid="37968"/>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 fill="hold">
                                          <p:stCondLst>
                                            <p:cond delay="0"/>
                                          </p:stCondLst>
                                        </p:cTn>
                                        <p:tgtEl>
                                          <p:spTgt spid="37969"/>
                                        </p:tgtEl>
                                        <p:attrNameLst>
                                          <p:attrName>style.visibility</p:attrName>
                                        </p:attrNameLst>
                                      </p:cBhvr>
                                      <p:to>
                                        <p:strVal val="visible"/>
                                      </p:to>
                                    </p:set>
                                    <p:animEffect transition="in" filter="fade">
                                      <p:cBhvr>
                                        <p:cTn id="77" dur="1000"/>
                                        <p:tgtEl>
                                          <p:spTgt spid="37969"/>
                                        </p:tgtEl>
                                      </p:cBhvr>
                                    </p:animEffect>
                                    <p:anim calcmode="lin" valueType="num">
                                      <p:cBhvr>
                                        <p:cTn id="78" dur="1000" fill="hold"/>
                                        <p:tgtEl>
                                          <p:spTgt spid="37969"/>
                                        </p:tgtEl>
                                        <p:attrNameLst>
                                          <p:attrName>ppt_x</p:attrName>
                                        </p:attrNameLst>
                                      </p:cBhvr>
                                      <p:tavLst>
                                        <p:tav tm="0">
                                          <p:val>
                                            <p:strVal val="#ppt_x"/>
                                          </p:val>
                                        </p:tav>
                                        <p:tav tm="100000">
                                          <p:val>
                                            <p:strVal val="#ppt_x"/>
                                          </p:val>
                                        </p:tav>
                                      </p:tavLst>
                                    </p:anim>
                                    <p:anim calcmode="lin" valueType="num">
                                      <p:cBhvr>
                                        <p:cTn id="79" dur="1000" fill="hold"/>
                                        <p:tgtEl>
                                          <p:spTgt spid="37969"/>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37970"/>
                                        </p:tgtEl>
                                        <p:attrNameLst>
                                          <p:attrName>style.visibility</p:attrName>
                                        </p:attrNameLst>
                                      </p:cBhvr>
                                      <p:to>
                                        <p:strVal val="visible"/>
                                      </p:to>
                                    </p:set>
                                    <p:animEffect transition="in" filter="fade">
                                      <p:cBhvr>
                                        <p:cTn id="82" dur="1000"/>
                                        <p:tgtEl>
                                          <p:spTgt spid="37970"/>
                                        </p:tgtEl>
                                      </p:cBhvr>
                                    </p:animEffect>
                                    <p:anim calcmode="lin" valueType="num">
                                      <p:cBhvr>
                                        <p:cTn id="83" dur="1000" fill="hold"/>
                                        <p:tgtEl>
                                          <p:spTgt spid="37970"/>
                                        </p:tgtEl>
                                        <p:attrNameLst>
                                          <p:attrName>ppt_x</p:attrName>
                                        </p:attrNameLst>
                                      </p:cBhvr>
                                      <p:tavLst>
                                        <p:tav tm="0">
                                          <p:val>
                                            <p:strVal val="#ppt_x"/>
                                          </p:val>
                                        </p:tav>
                                        <p:tav tm="100000">
                                          <p:val>
                                            <p:strVal val="#ppt_x"/>
                                          </p:val>
                                        </p:tav>
                                      </p:tavLst>
                                    </p:anim>
                                    <p:anim calcmode="lin" valueType="num">
                                      <p:cBhvr>
                                        <p:cTn id="84" dur="1000" fill="hold"/>
                                        <p:tgtEl>
                                          <p:spTgt spid="37970"/>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37971"/>
                                        </p:tgtEl>
                                        <p:attrNameLst>
                                          <p:attrName>style.visibility</p:attrName>
                                        </p:attrNameLst>
                                      </p:cBhvr>
                                      <p:to>
                                        <p:strVal val="visible"/>
                                      </p:to>
                                    </p:set>
                                    <p:animEffect transition="in" filter="fade">
                                      <p:cBhvr>
                                        <p:cTn id="87" dur="1000"/>
                                        <p:tgtEl>
                                          <p:spTgt spid="37971"/>
                                        </p:tgtEl>
                                      </p:cBhvr>
                                    </p:animEffect>
                                    <p:anim calcmode="lin" valueType="num">
                                      <p:cBhvr>
                                        <p:cTn id="88" dur="1000" fill="hold"/>
                                        <p:tgtEl>
                                          <p:spTgt spid="37971"/>
                                        </p:tgtEl>
                                        <p:attrNameLst>
                                          <p:attrName>ppt_x</p:attrName>
                                        </p:attrNameLst>
                                      </p:cBhvr>
                                      <p:tavLst>
                                        <p:tav tm="0">
                                          <p:val>
                                            <p:strVal val="#ppt_x"/>
                                          </p:val>
                                        </p:tav>
                                        <p:tav tm="100000">
                                          <p:val>
                                            <p:strVal val="#ppt_x"/>
                                          </p:val>
                                        </p:tav>
                                      </p:tavLst>
                                    </p:anim>
                                    <p:anim calcmode="lin" valueType="num">
                                      <p:cBhvr>
                                        <p:cTn id="89" dur="1000" fill="hold"/>
                                        <p:tgtEl>
                                          <p:spTgt spid="37971"/>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 fill="hold">
                                          <p:stCondLst>
                                            <p:cond delay="0"/>
                                          </p:stCondLst>
                                        </p:cTn>
                                        <p:tgtEl>
                                          <p:spTgt spid="37972"/>
                                        </p:tgtEl>
                                        <p:attrNameLst>
                                          <p:attrName>style.visibility</p:attrName>
                                        </p:attrNameLst>
                                      </p:cBhvr>
                                      <p:to>
                                        <p:strVal val="visible"/>
                                      </p:to>
                                    </p:set>
                                    <p:animEffect transition="in" filter="fade">
                                      <p:cBhvr>
                                        <p:cTn id="92" dur="1000"/>
                                        <p:tgtEl>
                                          <p:spTgt spid="37972"/>
                                        </p:tgtEl>
                                      </p:cBhvr>
                                    </p:animEffect>
                                    <p:anim calcmode="lin" valueType="num">
                                      <p:cBhvr>
                                        <p:cTn id="93" dur="1000" fill="hold"/>
                                        <p:tgtEl>
                                          <p:spTgt spid="37972"/>
                                        </p:tgtEl>
                                        <p:attrNameLst>
                                          <p:attrName>ppt_x</p:attrName>
                                        </p:attrNameLst>
                                      </p:cBhvr>
                                      <p:tavLst>
                                        <p:tav tm="0">
                                          <p:val>
                                            <p:strVal val="#ppt_x"/>
                                          </p:val>
                                        </p:tav>
                                        <p:tav tm="100000">
                                          <p:val>
                                            <p:strVal val="#ppt_x"/>
                                          </p:val>
                                        </p:tav>
                                      </p:tavLst>
                                    </p:anim>
                                    <p:anim calcmode="lin" valueType="num">
                                      <p:cBhvr>
                                        <p:cTn id="94" dur="1000" fill="hold"/>
                                        <p:tgtEl>
                                          <p:spTgt spid="37972"/>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37973"/>
                                        </p:tgtEl>
                                        <p:attrNameLst>
                                          <p:attrName>style.visibility</p:attrName>
                                        </p:attrNameLst>
                                      </p:cBhvr>
                                      <p:to>
                                        <p:strVal val="visible"/>
                                      </p:to>
                                    </p:set>
                                    <p:animEffect transition="in" filter="fade">
                                      <p:cBhvr>
                                        <p:cTn id="97" dur="1000"/>
                                        <p:tgtEl>
                                          <p:spTgt spid="37973"/>
                                        </p:tgtEl>
                                      </p:cBhvr>
                                    </p:animEffect>
                                    <p:anim calcmode="lin" valueType="num">
                                      <p:cBhvr>
                                        <p:cTn id="98" dur="1000" fill="hold"/>
                                        <p:tgtEl>
                                          <p:spTgt spid="37973"/>
                                        </p:tgtEl>
                                        <p:attrNameLst>
                                          <p:attrName>ppt_x</p:attrName>
                                        </p:attrNameLst>
                                      </p:cBhvr>
                                      <p:tavLst>
                                        <p:tav tm="0">
                                          <p:val>
                                            <p:strVal val="#ppt_x"/>
                                          </p:val>
                                        </p:tav>
                                        <p:tav tm="100000">
                                          <p:val>
                                            <p:strVal val="#ppt_x"/>
                                          </p:val>
                                        </p:tav>
                                      </p:tavLst>
                                    </p:anim>
                                    <p:anim calcmode="lin" valueType="num">
                                      <p:cBhvr>
                                        <p:cTn id="99" dur="1000" fill="hold"/>
                                        <p:tgtEl>
                                          <p:spTgt spid="37973"/>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0"/>
                                  </p:stCondLst>
                                  <p:childTnLst>
                                    <p:set>
                                      <p:cBhvr>
                                        <p:cTn id="101" dur="1" fill="hold">
                                          <p:stCondLst>
                                            <p:cond delay="0"/>
                                          </p:stCondLst>
                                        </p:cTn>
                                        <p:tgtEl>
                                          <p:spTgt spid="37974"/>
                                        </p:tgtEl>
                                        <p:attrNameLst>
                                          <p:attrName>style.visibility</p:attrName>
                                        </p:attrNameLst>
                                      </p:cBhvr>
                                      <p:to>
                                        <p:strVal val="visible"/>
                                      </p:to>
                                    </p:set>
                                    <p:animEffect transition="in" filter="fade">
                                      <p:cBhvr>
                                        <p:cTn id="102" dur="1000"/>
                                        <p:tgtEl>
                                          <p:spTgt spid="37974"/>
                                        </p:tgtEl>
                                      </p:cBhvr>
                                    </p:animEffect>
                                    <p:anim calcmode="lin" valueType="num">
                                      <p:cBhvr>
                                        <p:cTn id="103" dur="1000" fill="hold"/>
                                        <p:tgtEl>
                                          <p:spTgt spid="37974"/>
                                        </p:tgtEl>
                                        <p:attrNameLst>
                                          <p:attrName>ppt_x</p:attrName>
                                        </p:attrNameLst>
                                      </p:cBhvr>
                                      <p:tavLst>
                                        <p:tav tm="0">
                                          <p:val>
                                            <p:strVal val="#ppt_x"/>
                                          </p:val>
                                        </p:tav>
                                        <p:tav tm="100000">
                                          <p:val>
                                            <p:strVal val="#ppt_x"/>
                                          </p:val>
                                        </p:tav>
                                      </p:tavLst>
                                    </p:anim>
                                    <p:anim calcmode="lin" valueType="num">
                                      <p:cBhvr>
                                        <p:cTn id="104" dur="1000" fill="hold"/>
                                        <p:tgtEl>
                                          <p:spTgt spid="37974"/>
                                        </p:tgtEl>
                                        <p:attrNameLst>
                                          <p:attrName>ppt_y</p:attrName>
                                        </p:attrNameLst>
                                      </p:cBhvr>
                                      <p:tavLst>
                                        <p:tav tm="0">
                                          <p:val>
                                            <p:strVal val="#ppt_y-.1"/>
                                          </p:val>
                                        </p:tav>
                                        <p:tav tm="100000">
                                          <p:val>
                                            <p:strVal val="#ppt_y"/>
                                          </p:val>
                                        </p:tav>
                                      </p:tavLst>
                                    </p:anim>
                                  </p:childTnLst>
                                </p:cTn>
                              </p:par>
                              <p:par>
                                <p:cTn id="105" presetID="47" presetClass="entr" presetSubtype="0" fill="hold" grpId="0" nodeType="withEffect">
                                  <p:stCondLst>
                                    <p:cond delay="0"/>
                                  </p:stCondLst>
                                  <p:childTnLst>
                                    <p:set>
                                      <p:cBhvr>
                                        <p:cTn id="106" dur="1" fill="hold">
                                          <p:stCondLst>
                                            <p:cond delay="0"/>
                                          </p:stCondLst>
                                        </p:cTn>
                                        <p:tgtEl>
                                          <p:spTgt spid="37975"/>
                                        </p:tgtEl>
                                        <p:attrNameLst>
                                          <p:attrName>style.visibility</p:attrName>
                                        </p:attrNameLst>
                                      </p:cBhvr>
                                      <p:to>
                                        <p:strVal val="visible"/>
                                      </p:to>
                                    </p:set>
                                    <p:animEffect transition="in" filter="fade">
                                      <p:cBhvr>
                                        <p:cTn id="107" dur="1000"/>
                                        <p:tgtEl>
                                          <p:spTgt spid="37975"/>
                                        </p:tgtEl>
                                      </p:cBhvr>
                                    </p:animEffect>
                                    <p:anim calcmode="lin" valueType="num">
                                      <p:cBhvr>
                                        <p:cTn id="108" dur="1000" fill="hold"/>
                                        <p:tgtEl>
                                          <p:spTgt spid="37975"/>
                                        </p:tgtEl>
                                        <p:attrNameLst>
                                          <p:attrName>ppt_x</p:attrName>
                                        </p:attrNameLst>
                                      </p:cBhvr>
                                      <p:tavLst>
                                        <p:tav tm="0">
                                          <p:val>
                                            <p:strVal val="#ppt_x"/>
                                          </p:val>
                                        </p:tav>
                                        <p:tav tm="100000">
                                          <p:val>
                                            <p:strVal val="#ppt_x"/>
                                          </p:val>
                                        </p:tav>
                                      </p:tavLst>
                                    </p:anim>
                                    <p:anim calcmode="lin" valueType="num">
                                      <p:cBhvr>
                                        <p:cTn id="109" dur="1000" fill="hold"/>
                                        <p:tgtEl>
                                          <p:spTgt spid="37975"/>
                                        </p:tgtEl>
                                        <p:attrNameLst>
                                          <p:attrName>ppt_y</p:attrName>
                                        </p:attrNameLst>
                                      </p:cBhvr>
                                      <p:tavLst>
                                        <p:tav tm="0">
                                          <p:val>
                                            <p:strVal val="#ppt_y-.1"/>
                                          </p:val>
                                        </p:tav>
                                        <p:tav tm="100000">
                                          <p:val>
                                            <p:strVal val="#ppt_y"/>
                                          </p:val>
                                        </p:tav>
                                      </p:tavLst>
                                    </p:anim>
                                  </p:childTnLst>
                                </p:cTn>
                              </p:par>
                              <p:par>
                                <p:cTn id="110" presetID="47" presetClass="entr" presetSubtype="0" fill="hold" grpId="0" nodeType="withEffect">
                                  <p:stCondLst>
                                    <p:cond delay="0"/>
                                  </p:stCondLst>
                                  <p:childTnLst>
                                    <p:set>
                                      <p:cBhvr>
                                        <p:cTn id="111" dur="1" fill="hold">
                                          <p:stCondLst>
                                            <p:cond delay="0"/>
                                          </p:stCondLst>
                                        </p:cTn>
                                        <p:tgtEl>
                                          <p:spTgt spid="37976"/>
                                        </p:tgtEl>
                                        <p:attrNameLst>
                                          <p:attrName>style.visibility</p:attrName>
                                        </p:attrNameLst>
                                      </p:cBhvr>
                                      <p:to>
                                        <p:strVal val="visible"/>
                                      </p:to>
                                    </p:set>
                                    <p:animEffect transition="in" filter="fade">
                                      <p:cBhvr>
                                        <p:cTn id="112" dur="1000"/>
                                        <p:tgtEl>
                                          <p:spTgt spid="37976"/>
                                        </p:tgtEl>
                                      </p:cBhvr>
                                    </p:animEffect>
                                    <p:anim calcmode="lin" valueType="num">
                                      <p:cBhvr>
                                        <p:cTn id="113" dur="1000" fill="hold"/>
                                        <p:tgtEl>
                                          <p:spTgt spid="37976"/>
                                        </p:tgtEl>
                                        <p:attrNameLst>
                                          <p:attrName>ppt_x</p:attrName>
                                        </p:attrNameLst>
                                      </p:cBhvr>
                                      <p:tavLst>
                                        <p:tav tm="0">
                                          <p:val>
                                            <p:strVal val="#ppt_x"/>
                                          </p:val>
                                        </p:tav>
                                        <p:tav tm="100000">
                                          <p:val>
                                            <p:strVal val="#ppt_x"/>
                                          </p:val>
                                        </p:tav>
                                      </p:tavLst>
                                    </p:anim>
                                    <p:anim calcmode="lin" valueType="num">
                                      <p:cBhvr>
                                        <p:cTn id="114" dur="1000" fill="hold"/>
                                        <p:tgtEl>
                                          <p:spTgt spid="37976"/>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37977"/>
                                        </p:tgtEl>
                                        <p:attrNameLst>
                                          <p:attrName>style.visibility</p:attrName>
                                        </p:attrNameLst>
                                      </p:cBhvr>
                                      <p:to>
                                        <p:strVal val="visible"/>
                                      </p:to>
                                    </p:set>
                                    <p:animEffect transition="in" filter="fade">
                                      <p:cBhvr>
                                        <p:cTn id="117" dur="1000"/>
                                        <p:tgtEl>
                                          <p:spTgt spid="37977"/>
                                        </p:tgtEl>
                                      </p:cBhvr>
                                    </p:animEffect>
                                    <p:anim calcmode="lin" valueType="num">
                                      <p:cBhvr>
                                        <p:cTn id="118" dur="1000" fill="hold"/>
                                        <p:tgtEl>
                                          <p:spTgt spid="37977"/>
                                        </p:tgtEl>
                                        <p:attrNameLst>
                                          <p:attrName>ppt_x</p:attrName>
                                        </p:attrNameLst>
                                      </p:cBhvr>
                                      <p:tavLst>
                                        <p:tav tm="0">
                                          <p:val>
                                            <p:strVal val="#ppt_x"/>
                                          </p:val>
                                        </p:tav>
                                        <p:tav tm="100000">
                                          <p:val>
                                            <p:strVal val="#ppt_x"/>
                                          </p:val>
                                        </p:tav>
                                      </p:tavLst>
                                    </p:anim>
                                    <p:anim calcmode="lin" valueType="num">
                                      <p:cBhvr>
                                        <p:cTn id="119" dur="1000" fill="hold"/>
                                        <p:tgtEl>
                                          <p:spTgt spid="37977"/>
                                        </p:tgtEl>
                                        <p:attrNameLst>
                                          <p:attrName>ppt_y</p:attrName>
                                        </p:attrNameLst>
                                      </p:cBhvr>
                                      <p:tavLst>
                                        <p:tav tm="0">
                                          <p:val>
                                            <p:strVal val="#ppt_y-.1"/>
                                          </p:val>
                                        </p:tav>
                                        <p:tav tm="100000">
                                          <p:val>
                                            <p:strVal val="#ppt_y"/>
                                          </p:val>
                                        </p:tav>
                                      </p:tavLst>
                                    </p:anim>
                                  </p:childTnLst>
                                </p:cTn>
                              </p:par>
                              <p:par>
                                <p:cTn id="120" presetID="47" presetClass="entr" presetSubtype="0" fill="hold" grpId="0" nodeType="withEffect">
                                  <p:stCondLst>
                                    <p:cond delay="0"/>
                                  </p:stCondLst>
                                  <p:childTnLst>
                                    <p:set>
                                      <p:cBhvr>
                                        <p:cTn id="121" dur="1" fill="hold">
                                          <p:stCondLst>
                                            <p:cond delay="0"/>
                                          </p:stCondLst>
                                        </p:cTn>
                                        <p:tgtEl>
                                          <p:spTgt spid="37978"/>
                                        </p:tgtEl>
                                        <p:attrNameLst>
                                          <p:attrName>style.visibility</p:attrName>
                                        </p:attrNameLst>
                                      </p:cBhvr>
                                      <p:to>
                                        <p:strVal val="visible"/>
                                      </p:to>
                                    </p:set>
                                    <p:animEffect transition="in" filter="fade">
                                      <p:cBhvr>
                                        <p:cTn id="122" dur="1000"/>
                                        <p:tgtEl>
                                          <p:spTgt spid="37978"/>
                                        </p:tgtEl>
                                      </p:cBhvr>
                                    </p:animEffect>
                                    <p:anim calcmode="lin" valueType="num">
                                      <p:cBhvr>
                                        <p:cTn id="123" dur="1000" fill="hold"/>
                                        <p:tgtEl>
                                          <p:spTgt spid="37978"/>
                                        </p:tgtEl>
                                        <p:attrNameLst>
                                          <p:attrName>ppt_x</p:attrName>
                                        </p:attrNameLst>
                                      </p:cBhvr>
                                      <p:tavLst>
                                        <p:tav tm="0">
                                          <p:val>
                                            <p:strVal val="#ppt_x"/>
                                          </p:val>
                                        </p:tav>
                                        <p:tav tm="100000">
                                          <p:val>
                                            <p:strVal val="#ppt_x"/>
                                          </p:val>
                                        </p:tav>
                                      </p:tavLst>
                                    </p:anim>
                                    <p:anim calcmode="lin" valueType="num">
                                      <p:cBhvr>
                                        <p:cTn id="124" dur="1000" fill="hold"/>
                                        <p:tgtEl>
                                          <p:spTgt spid="37978"/>
                                        </p:tgtEl>
                                        <p:attrNameLst>
                                          <p:attrName>ppt_y</p:attrName>
                                        </p:attrNameLst>
                                      </p:cBhvr>
                                      <p:tavLst>
                                        <p:tav tm="0">
                                          <p:val>
                                            <p:strVal val="#ppt_y-.1"/>
                                          </p:val>
                                        </p:tav>
                                        <p:tav tm="100000">
                                          <p:val>
                                            <p:strVal val="#ppt_y"/>
                                          </p:val>
                                        </p:tav>
                                      </p:tavLst>
                                    </p:anim>
                                  </p:childTnLst>
                                </p:cTn>
                              </p:par>
                              <p:par>
                                <p:cTn id="125" presetID="47" presetClass="entr" presetSubtype="0" fill="hold" nodeType="withEffect">
                                  <p:stCondLst>
                                    <p:cond delay="0"/>
                                  </p:stCondLst>
                                  <p:childTnLst>
                                    <p:set>
                                      <p:cBhvr>
                                        <p:cTn id="126" dur="1" fill="hold">
                                          <p:stCondLst>
                                            <p:cond delay="0"/>
                                          </p:stCondLst>
                                        </p:cTn>
                                        <p:tgtEl>
                                          <p:spTgt spid="37953"/>
                                        </p:tgtEl>
                                        <p:attrNameLst>
                                          <p:attrName>style.visibility</p:attrName>
                                        </p:attrNameLst>
                                      </p:cBhvr>
                                      <p:to>
                                        <p:strVal val="visible"/>
                                      </p:to>
                                    </p:set>
                                    <p:animEffect transition="in" filter="fade">
                                      <p:cBhvr>
                                        <p:cTn id="127" dur="1000"/>
                                        <p:tgtEl>
                                          <p:spTgt spid="37953"/>
                                        </p:tgtEl>
                                      </p:cBhvr>
                                    </p:animEffect>
                                    <p:anim calcmode="lin" valueType="num">
                                      <p:cBhvr>
                                        <p:cTn id="128" dur="1000" fill="hold"/>
                                        <p:tgtEl>
                                          <p:spTgt spid="37953"/>
                                        </p:tgtEl>
                                        <p:attrNameLst>
                                          <p:attrName>ppt_x</p:attrName>
                                        </p:attrNameLst>
                                      </p:cBhvr>
                                      <p:tavLst>
                                        <p:tav tm="0">
                                          <p:val>
                                            <p:strVal val="#ppt_x"/>
                                          </p:val>
                                        </p:tav>
                                        <p:tav tm="100000">
                                          <p:val>
                                            <p:strVal val="#ppt_x"/>
                                          </p:val>
                                        </p:tav>
                                      </p:tavLst>
                                    </p:anim>
                                    <p:anim calcmode="lin" valueType="num">
                                      <p:cBhvr>
                                        <p:cTn id="129" dur="1000" fill="hold"/>
                                        <p:tgtEl>
                                          <p:spTgt spid="379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58" grpId="0"/>
      <p:bldP spid="37960" grpId="0"/>
      <p:bldP spid="37961" grpId="0"/>
      <p:bldP spid="37962" grpId="0"/>
      <p:bldP spid="37963" grpId="0"/>
      <p:bldP spid="37965" grpId="0"/>
      <p:bldP spid="37966" grpId="0" animBg="1"/>
      <p:bldP spid="37967" grpId="0" animBg="1"/>
      <p:bldP spid="37968" grpId="0" animBg="1"/>
      <p:bldP spid="37969" grpId="0" animBg="1"/>
      <p:bldP spid="37970" grpId="0" animBg="1"/>
      <p:bldP spid="37971" grpId="0" animBg="1"/>
      <p:bldP spid="37972" grpId="0" animBg="1"/>
      <p:bldP spid="37973" grpId="0" animBg="1"/>
      <p:bldP spid="37974" grpId="0" animBg="1"/>
      <p:bldP spid="37975" grpId="0"/>
      <p:bldP spid="37976" grpId="0"/>
      <p:bldP spid="37977" grpId="0"/>
      <p:bldP spid="3797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4" name="直接连接符 13"/>
          <p:cNvSpPr>
            <a:spLocks noChangeShapeType="1"/>
          </p:cNvSpPr>
          <p:nvPr/>
        </p:nvSpPr>
        <p:spPr bwMode="auto">
          <a:xfrm>
            <a:off x="674688" y="927100"/>
            <a:ext cx="8313737" cy="0"/>
          </a:xfrm>
          <a:prstGeom prst="line">
            <a:avLst/>
          </a:prstGeom>
          <a:noFill/>
          <a:ln w="6350">
            <a:solidFill>
              <a:srgbClr val="4A7EBB">
                <a:alpha val="25098"/>
              </a:srgbClr>
            </a:solidFill>
            <a:bevel/>
            <a:headEnd/>
            <a:tailEnd/>
          </a:ln>
        </p:spPr>
        <p:txBody>
          <a:bodyPr/>
          <a:lstStyle/>
          <a:p>
            <a:endParaRPr lang="zh-CN" altLang="en-US"/>
          </a:p>
        </p:txBody>
      </p:sp>
      <p:pic>
        <p:nvPicPr>
          <p:cNvPr id="198" name="图片 197"/>
          <p:cNvPicPr>
            <a:picLocks noChangeAspect="1"/>
          </p:cNvPicPr>
          <p:nvPr/>
        </p:nvPicPr>
        <p:blipFill>
          <a:blip r:embed="rId3" cstate="print"/>
          <a:stretch>
            <a:fillRect/>
          </a:stretch>
        </p:blipFill>
        <p:spPr>
          <a:xfrm>
            <a:off x="335816" y="128624"/>
            <a:ext cx="897094" cy="793629"/>
          </a:xfrm>
          <a:prstGeom prst="rect">
            <a:avLst/>
          </a:prstGeom>
          <a:effectLst>
            <a:reflection blurRad="6350" stA="52000" endA="300" endPos="35000" dir="5400000" sy="-100000" algn="bl" rotWithShape="0"/>
          </a:effectLst>
        </p:spPr>
      </p:pic>
      <p:sp>
        <p:nvSpPr>
          <p:cNvPr id="71716" name="文本框 344"/>
          <p:cNvSpPr txBox="1">
            <a:spLocks noChangeArrowheads="1"/>
          </p:cNvSpPr>
          <p:nvPr/>
        </p:nvSpPr>
        <p:spPr bwMode="auto">
          <a:xfrm>
            <a:off x="1238250" y="219075"/>
            <a:ext cx="7753350" cy="701675"/>
          </a:xfrm>
          <a:prstGeom prst="rect">
            <a:avLst/>
          </a:prstGeom>
          <a:noFill/>
          <a:ln w="9525">
            <a:noFill/>
            <a:miter lim="800000"/>
            <a:headEnd/>
            <a:tailEnd/>
          </a:ln>
        </p:spPr>
        <p:txBody>
          <a:bodyPr wrap="none">
            <a:spAutoFit/>
          </a:bodyPr>
          <a:lstStyle/>
          <a:p>
            <a:pPr marL="800100" lvl="1" indent="-342900"/>
            <a:r>
              <a:rPr lang="zh-CN" altLang="en-US" sz="4000">
                <a:solidFill>
                  <a:srgbClr val="31B5D6"/>
                </a:solidFill>
                <a:latin typeface="微软雅黑" pitchFamily="34" charset="-122"/>
                <a:ea typeface="微软雅黑" pitchFamily="34" charset="-122"/>
              </a:rPr>
              <a:t>话题检测与跟踪的一般系统模型</a:t>
            </a:r>
            <a:endParaRPr lang="zh-CN" altLang="en-US" sz="4000">
              <a:solidFill>
                <a:srgbClr val="31B5D6"/>
              </a:solidFill>
              <a:latin typeface="微软雅黑" pitchFamily="34" charset="-122"/>
              <a:ea typeface="微软雅黑" pitchFamily="34" charset="-122"/>
              <a:cs typeface="华康俪金黑W8(P)"/>
            </a:endParaRPr>
          </a:p>
        </p:txBody>
      </p:sp>
      <p:sp>
        <p:nvSpPr>
          <p:cNvPr id="71717" name="文本框 70"/>
          <p:cNvSpPr txBox="1">
            <a:spLocks noChangeArrowheads="1"/>
          </p:cNvSpPr>
          <p:nvPr/>
        </p:nvSpPr>
        <p:spPr bwMode="auto">
          <a:xfrm>
            <a:off x="1236663" y="1184275"/>
            <a:ext cx="2825750" cy="579438"/>
          </a:xfrm>
          <a:prstGeom prst="rect">
            <a:avLst/>
          </a:prstGeom>
          <a:noFill/>
          <a:ln w="9525">
            <a:noFill/>
            <a:miter lim="800000"/>
            <a:headEnd/>
            <a:tailEnd/>
          </a:ln>
        </p:spPr>
        <p:txBody>
          <a:bodyPr wrap="none">
            <a:spAutoFit/>
          </a:bodyPr>
          <a:lstStyle/>
          <a:p>
            <a:r>
              <a:rPr lang="zh-CN" altLang="en-US" sz="3200">
                <a:solidFill>
                  <a:srgbClr val="F784A5"/>
                </a:solidFill>
                <a:latin typeface="华康俪金黑W8(P)"/>
                <a:ea typeface="华康俪金黑W8(P)"/>
                <a:cs typeface="华康俪金黑W8(P)"/>
              </a:rPr>
              <a:t>话题</a:t>
            </a:r>
            <a:r>
              <a:rPr lang="en-US" altLang="zh-CN" sz="3200">
                <a:solidFill>
                  <a:srgbClr val="F784A5"/>
                </a:solidFill>
                <a:latin typeface="华康俪金黑W8(P)"/>
                <a:ea typeface="华康俪金黑W8(P)"/>
                <a:cs typeface="华康俪金黑W8(P)"/>
              </a:rPr>
              <a:t>/</a:t>
            </a:r>
            <a:r>
              <a:rPr lang="zh-CN" altLang="en-US" sz="3200">
                <a:solidFill>
                  <a:srgbClr val="F784A5"/>
                </a:solidFill>
                <a:latin typeface="华康俪金黑W8(P)"/>
                <a:ea typeface="华康俪金黑W8(P)"/>
                <a:cs typeface="华康俪金黑W8(P)"/>
              </a:rPr>
              <a:t>报道模型</a:t>
            </a:r>
          </a:p>
        </p:txBody>
      </p:sp>
      <p:sp>
        <p:nvSpPr>
          <p:cNvPr id="71718" name="文本框 70"/>
          <p:cNvSpPr txBox="1">
            <a:spLocks noChangeArrowheads="1"/>
          </p:cNvSpPr>
          <p:nvPr/>
        </p:nvSpPr>
        <p:spPr bwMode="auto">
          <a:xfrm>
            <a:off x="1360488" y="1965325"/>
            <a:ext cx="2355850" cy="457200"/>
          </a:xfrm>
          <a:prstGeom prst="rect">
            <a:avLst/>
          </a:prstGeom>
          <a:noFill/>
          <a:ln w="9525">
            <a:noFill/>
            <a:miter lim="800000"/>
            <a:headEnd/>
            <a:tailEnd/>
          </a:ln>
        </p:spPr>
        <p:txBody>
          <a:bodyPr wrap="none">
            <a:spAutoFit/>
          </a:bodyPr>
          <a:lstStyle/>
          <a:p>
            <a:r>
              <a:rPr lang="en-US" altLang="zh-CN" sz="2400">
                <a:latin typeface="微软雅黑" pitchFamily="34" charset="-122"/>
                <a:ea typeface="微软雅黑" pitchFamily="34" charset="-122"/>
                <a:cs typeface="华康俪金黑W8(P)"/>
              </a:rPr>
              <a:t>2. </a:t>
            </a:r>
            <a:r>
              <a:rPr lang="zh-CN" altLang="en-US" sz="2400">
                <a:latin typeface="微软雅黑" pitchFamily="34" charset="-122"/>
                <a:ea typeface="微软雅黑" pitchFamily="34" charset="-122"/>
                <a:cs typeface="华康俪金黑W8(P)"/>
              </a:rPr>
              <a:t>向量空间模型</a:t>
            </a:r>
          </a:p>
        </p:txBody>
      </p:sp>
      <p:sp>
        <p:nvSpPr>
          <p:cNvPr id="71719" name="Rectangle 11"/>
          <p:cNvSpPr>
            <a:spLocks noChangeArrowheads="1"/>
          </p:cNvSpPr>
          <p:nvPr/>
        </p:nvSpPr>
        <p:spPr bwMode="auto">
          <a:xfrm>
            <a:off x="0" y="2344738"/>
            <a:ext cx="12192000" cy="0"/>
          </a:xfrm>
          <a:prstGeom prst="rect">
            <a:avLst/>
          </a:prstGeom>
          <a:noFill/>
          <a:ln w="9525">
            <a:noFill/>
            <a:miter lim="800000"/>
            <a:headEnd/>
            <a:tailEnd/>
          </a:ln>
        </p:spPr>
        <p:txBody>
          <a:bodyPr wrap="none" anchor="ctr">
            <a:spAutoFit/>
          </a:bodyPr>
          <a:lstStyle/>
          <a:p>
            <a:endParaRPr lang="zh-CN" altLang="en-US"/>
          </a:p>
        </p:txBody>
      </p:sp>
      <p:sp>
        <p:nvSpPr>
          <p:cNvPr id="71720" name="Rectangle 16"/>
          <p:cNvSpPr>
            <a:spLocks noChangeArrowheads="1"/>
          </p:cNvSpPr>
          <p:nvPr/>
        </p:nvSpPr>
        <p:spPr bwMode="auto">
          <a:xfrm>
            <a:off x="0" y="3048000"/>
            <a:ext cx="12192000" cy="0"/>
          </a:xfrm>
          <a:prstGeom prst="rect">
            <a:avLst/>
          </a:prstGeom>
          <a:noFill/>
          <a:ln w="9525">
            <a:noFill/>
            <a:miter lim="800000"/>
            <a:headEnd/>
            <a:tailEnd/>
          </a:ln>
        </p:spPr>
        <p:txBody>
          <a:bodyPr wrap="none" anchor="ctr">
            <a:spAutoFit/>
          </a:bodyPr>
          <a:lstStyle/>
          <a:p>
            <a:endParaRPr lang="zh-CN" altLang="en-US"/>
          </a:p>
        </p:txBody>
      </p:sp>
      <p:sp>
        <p:nvSpPr>
          <p:cNvPr id="71721" name="Rectangle 35"/>
          <p:cNvSpPr>
            <a:spLocks noChangeArrowheads="1"/>
          </p:cNvSpPr>
          <p:nvPr/>
        </p:nvSpPr>
        <p:spPr bwMode="auto">
          <a:xfrm>
            <a:off x="1981200" y="2525713"/>
            <a:ext cx="8705850" cy="1920875"/>
          </a:xfrm>
          <a:prstGeom prst="rect">
            <a:avLst/>
          </a:prstGeom>
          <a:noFill/>
          <a:ln w="9525">
            <a:noFill/>
            <a:miter lim="800000"/>
            <a:headEnd/>
            <a:tailEnd/>
          </a:ln>
        </p:spPr>
        <p:txBody>
          <a:bodyPr anchor="ctr">
            <a:spAutoFit/>
          </a:bodyPr>
          <a:lstStyle/>
          <a:p>
            <a:r>
              <a:rPr lang="zh-CN" altLang="en-US">
                <a:latin typeface="Times New Roman" pitchFamily="18" charset="0"/>
                <a:cs typeface="Times New Roman" pitchFamily="18" charset="0"/>
              </a:rPr>
              <a:t>        </a:t>
            </a:r>
            <a:r>
              <a:rPr lang="zh-CN" altLang="en-US" sz="2000">
                <a:latin typeface="微软雅黑" pitchFamily="34" charset="-122"/>
                <a:ea typeface="微软雅黑" pitchFamily="34" charset="-122"/>
                <a:cs typeface="Times New Roman" pitchFamily="18" charset="0"/>
              </a:rPr>
              <a:t>基本是思想是：给定一自然语言文档，                              其中</a:t>
            </a:r>
            <a:r>
              <a:rPr lang="en-US" altLang="zh-CN" sz="2000">
                <a:latin typeface="微软雅黑" pitchFamily="34" charset="-122"/>
                <a:ea typeface="微软雅黑" pitchFamily="34" charset="-122"/>
                <a:cs typeface="Times New Roman" pitchFamily="18" charset="0"/>
              </a:rPr>
              <a:t>t</a:t>
            </a:r>
            <a:r>
              <a:rPr lang="en-US" altLang="zh-CN" sz="2000" baseline="-30000">
                <a:latin typeface="微软雅黑" pitchFamily="34" charset="-122"/>
                <a:ea typeface="微软雅黑" pitchFamily="34" charset="-122"/>
                <a:cs typeface="Times New Roman" pitchFamily="18" charset="0"/>
              </a:rPr>
              <a:t>i</a:t>
            </a:r>
            <a:r>
              <a:rPr lang="zh-CN" altLang="en-US" sz="2000">
                <a:latin typeface="微软雅黑" pitchFamily="34" charset="-122"/>
                <a:ea typeface="微软雅黑" pitchFamily="34" charset="-122"/>
                <a:cs typeface="Times New Roman" pitchFamily="18" charset="0"/>
              </a:rPr>
              <a:t>是从文档</a:t>
            </a:r>
            <a:r>
              <a:rPr lang="en-US" altLang="zh-CN" sz="2000">
                <a:latin typeface="微软雅黑" pitchFamily="34" charset="-122"/>
                <a:ea typeface="微软雅黑" pitchFamily="34" charset="-122"/>
                <a:cs typeface="Times New Roman" pitchFamily="18" charset="0"/>
              </a:rPr>
              <a:t>D</a:t>
            </a:r>
            <a:r>
              <a:rPr lang="zh-CN" altLang="en-US" sz="2000">
                <a:latin typeface="微软雅黑" pitchFamily="34" charset="-122"/>
                <a:ea typeface="微软雅黑" pitchFamily="34" charset="-122"/>
                <a:cs typeface="Times New Roman" pitchFamily="18" charset="0"/>
              </a:rPr>
              <a:t>中选出的特征项，</a:t>
            </a:r>
            <a:r>
              <a:rPr lang="en-US" altLang="zh-CN" sz="2000">
                <a:latin typeface="微软雅黑" pitchFamily="34" charset="-122"/>
                <a:ea typeface="微软雅黑" pitchFamily="34" charset="-122"/>
                <a:cs typeface="Times New Roman" pitchFamily="18" charset="0"/>
              </a:rPr>
              <a:t>w</a:t>
            </a:r>
            <a:r>
              <a:rPr lang="en-US" altLang="zh-CN" sz="2000" baseline="-30000">
                <a:latin typeface="微软雅黑" pitchFamily="34" charset="-122"/>
                <a:ea typeface="微软雅黑" pitchFamily="34" charset="-122"/>
                <a:cs typeface="Times New Roman" pitchFamily="18" charset="0"/>
              </a:rPr>
              <a:t>i</a:t>
            </a:r>
            <a:r>
              <a:rPr lang="zh-CN" altLang="en-US" sz="2000">
                <a:latin typeface="微软雅黑" pitchFamily="34" charset="-122"/>
                <a:ea typeface="微软雅黑" pitchFamily="34" charset="-122"/>
                <a:cs typeface="Times New Roman" pitchFamily="18" charset="0"/>
              </a:rPr>
              <a:t>是项的权重，</a:t>
            </a:r>
            <a:r>
              <a:rPr lang="en-US" altLang="zh-CN" sz="2000">
                <a:latin typeface="微软雅黑" pitchFamily="34" charset="-122"/>
                <a:ea typeface="微软雅黑" pitchFamily="34" charset="-122"/>
                <a:cs typeface="Times New Roman" pitchFamily="18" charset="0"/>
              </a:rPr>
              <a:t>1≤i≤N</a:t>
            </a:r>
            <a:r>
              <a:rPr lang="zh-CN" altLang="en-US" sz="2000">
                <a:latin typeface="微软雅黑" pitchFamily="34" charset="-122"/>
                <a:ea typeface="微软雅黑" pitchFamily="34" charset="-122"/>
                <a:cs typeface="Times New Roman" pitchFamily="18" charset="0"/>
              </a:rPr>
              <a:t>。为简化分析，通常不考虑</a:t>
            </a:r>
            <a:r>
              <a:rPr lang="en-US" altLang="zh-CN" sz="2000">
                <a:latin typeface="微软雅黑" pitchFamily="34" charset="-122"/>
                <a:ea typeface="微软雅黑" pitchFamily="34" charset="-122"/>
                <a:cs typeface="Times New Roman" pitchFamily="18" charset="0"/>
              </a:rPr>
              <a:t>t</a:t>
            </a:r>
            <a:r>
              <a:rPr lang="en-US" altLang="zh-CN" sz="2000" baseline="-30000">
                <a:latin typeface="微软雅黑" pitchFamily="34" charset="-122"/>
                <a:ea typeface="微软雅黑" pitchFamily="34" charset="-122"/>
                <a:cs typeface="Times New Roman" pitchFamily="18" charset="0"/>
              </a:rPr>
              <a:t>k</a:t>
            </a:r>
            <a:r>
              <a:rPr lang="zh-CN" altLang="en-US" sz="2000">
                <a:latin typeface="微软雅黑" pitchFamily="34" charset="-122"/>
                <a:ea typeface="微软雅黑" pitchFamily="34" charset="-122"/>
                <a:cs typeface="Times New Roman" pitchFamily="18" charset="0"/>
              </a:rPr>
              <a:t>在文档中的先后顺序，并要求</a:t>
            </a:r>
            <a:r>
              <a:rPr lang="en-US" altLang="zh-CN" sz="2000">
                <a:latin typeface="微软雅黑" pitchFamily="34" charset="-122"/>
                <a:ea typeface="微软雅黑" pitchFamily="34" charset="-122"/>
                <a:cs typeface="Times New Roman" pitchFamily="18" charset="0"/>
              </a:rPr>
              <a:t>t</a:t>
            </a:r>
            <a:r>
              <a:rPr lang="en-US" altLang="zh-CN" sz="2000" baseline="-30000">
                <a:latin typeface="微软雅黑" pitchFamily="34" charset="-122"/>
                <a:ea typeface="微软雅黑" pitchFamily="34" charset="-122"/>
                <a:cs typeface="Times New Roman" pitchFamily="18" charset="0"/>
              </a:rPr>
              <a:t>k</a:t>
            </a:r>
            <a:r>
              <a:rPr lang="zh-CN" altLang="en-US" sz="2000">
                <a:latin typeface="微软雅黑" pitchFamily="34" charset="-122"/>
                <a:ea typeface="微软雅黑" pitchFamily="34" charset="-122"/>
                <a:cs typeface="Times New Roman" pitchFamily="18" charset="0"/>
              </a:rPr>
              <a:t>互异。这时可以把</a:t>
            </a:r>
            <a:r>
              <a:rPr lang="en-US" altLang="zh-CN" sz="2000">
                <a:latin typeface="微软雅黑" pitchFamily="34" charset="-122"/>
                <a:ea typeface="微软雅黑" pitchFamily="34" charset="-122"/>
                <a:cs typeface="Times New Roman" pitchFamily="18" charset="0"/>
              </a:rPr>
              <a:t>t</a:t>
            </a:r>
            <a:r>
              <a:rPr lang="en-US" altLang="zh-CN" sz="2000" baseline="-30000">
                <a:latin typeface="微软雅黑" pitchFamily="34" charset="-122"/>
                <a:ea typeface="微软雅黑" pitchFamily="34" charset="-122"/>
                <a:cs typeface="Times New Roman" pitchFamily="18" charset="0"/>
              </a:rPr>
              <a:t>1</a:t>
            </a:r>
            <a:r>
              <a:rPr lang="zh-CN" altLang="en-US" sz="2000">
                <a:latin typeface="微软雅黑" pitchFamily="34" charset="-122"/>
                <a:ea typeface="微软雅黑" pitchFamily="34" charset="-122"/>
                <a:cs typeface="Times New Roman" pitchFamily="18" charset="0"/>
              </a:rPr>
              <a:t>，</a:t>
            </a:r>
            <a:r>
              <a:rPr lang="en-US" altLang="zh-CN" sz="2000">
                <a:latin typeface="微软雅黑" pitchFamily="34" charset="-122"/>
                <a:ea typeface="微软雅黑" pitchFamily="34" charset="-122"/>
                <a:cs typeface="Times New Roman" pitchFamily="18" charset="0"/>
              </a:rPr>
              <a:t>t</a:t>
            </a:r>
            <a:r>
              <a:rPr lang="en-US" altLang="zh-CN" sz="2000" baseline="-30000">
                <a:latin typeface="微软雅黑" pitchFamily="34" charset="-122"/>
                <a:ea typeface="微软雅黑" pitchFamily="34" charset="-122"/>
                <a:cs typeface="Times New Roman" pitchFamily="18" charset="0"/>
              </a:rPr>
              <a:t>2</a:t>
            </a:r>
            <a:r>
              <a:rPr lang="zh-CN" altLang="en-US" sz="2000">
                <a:latin typeface="微软雅黑" pitchFamily="34" charset="-122"/>
                <a:ea typeface="微软雅黑" pitchFamily="34" charset="-122"/>
                <a:cs typeface="Times New Roman" pitchFamily="18" charset="0"/>
              </a:rPr>
              <a:t>，</a:t>
            </a:r>
            <a:r>
              <a:rPr lang="en-US" altLang="zh-CN" sz="2000">
                <a:latin typeface="微软雅黑" pitchFamily="34" charset="-122"/>
                <a:ea typeface="微软雅黑" pitchFamily="34" charset="-122"/>
                <a:cs typeface="Times New Roman" pitchFamily="18" charset="0"/>
              </a:rPr>
              <a:t>…</a:t>
            </a:r>
            <a:r>
              <a:rPr lang="zh-CN" altLang="en-US" sz="2000">
                <a:latin typeface="微软雅黑" pitchFamily="34" charset="-122"/>
                <a:ea typeface="微软雅黑" pitchFamily="34" charset="-122"/>
                <a:cs typeface="Times New Roman" pitchFamily="18" charset="0"/>
              </a:rPr>
              <a:t>，</a:t>
            </a:r>
            <a:r>
              <a:rPr lang="en-US" altLang="zh-CN" sz="2000">
                <a:latin typeface="微软雅黑" pitchFamily="34" charset="-122"/>
                <a:ea typeface="微软雅黑" pitchFamily="34" charset="-122"/>
                <a:cs typeface="Times New Roman" pitchFamily="18" charset="0"/>
              </a:rPr>
              <a:t>t</a:t>
            </a:r>
            <a:r>
              <a:rPr lang="en-US" altLang="zh-CN" sz="2000" baseline="-30000">
                <a:latin typeface="微软雅黑" pitchFamily="34" charset="-122"/>
                <a:ea typeface="微软雅黑" pitchFamily="34" charset="-122"/>
                <a:cs typeface="Times New Roman" pitchFamily="18" charset="0"/>
              </a:rPr>
              <a:t>N</a:t>
            </a:r>
            <a:r>
              <a:rPr lang="zh-CN" altLang="en-US" sz="2000">
                <a:latin typeface="微软雅黑" pitchFamily="34" charset="-122"/>
                <a:ea typeface="微软雅黑" pitchFamily="34" charset="-122"/>
                <a:cs typeface="Times New Roman" pitchFamily="18" charset="0"/>
              </a:rPr>
              <a:t>看成一个</a:t>
            </a:r>
            <a:r>
              <a:rPr lang="en-US" altLang="zh-CN" sz="2000">
                <a:latin typeface="微软雅黑" pitchFamily="34" charset="-122"/>
                <a:ea typeface="微软雅黑" pitchFamily="34" charset="-122"/>
                <a:cs typeface="Times New Roman" pitchFamily="18" charset="0"/>
              </a:rPr>
              <a:t>N</a:t>
            </a:r>
            <a:r>
              <a:rPr lang="zh-CN" altLang="en-US" sz="2000">
                <a:latin typeface="微软雅黑" pitchFamily="34" charset="-122"/>
                <a:ea typeface="微软雅黑" pitchFamily="34" charset="-122"/>
                <a:cs typeface="Times New Roman" pitchFamily="18" charset="0"/>
              </a:rPr>
              <a:t>维的坐标系，而</a:t>
            </a:r>
            <a:r>
              <a:rPr lang="en-US" altLang="zh-CN" sz="2000">
                <a:latin typeface="微软雅黑" pitchFamily="34" charset="-122"/>
                <a:ea typeface="微软雅黑" pitchFamily="34" charset="-122"/>
                <a:cs typeface="Times New Roman" pitchFamily="18" charset="0"/>
              </a:rPr>
              <a:t>w</a:t>
            </a:r>
            <a:r>
              <a:rPr lang="en-US" altLang="zh-CN" sz="2000" baseline="-30000">
                <a:latin typeface="微软雅黑" pitchFamily="34" charset="-122"/>
                <a:ea typeface="微软雅黑" pitchFamily="34" charset="-122"/>
                <a:cs typeface="Times New Roman" pitchFamily="18" charset="0"/>
              </a:rPr>
              <a:t>1</a:t>
            </a:r>
            <a:r>
              <a:rPr lang="zh-CN" altLang="en-US" sz="2000">
                <a:latin typeface="微软雅黑" pitchFamily="34" charset="-122"/>
                <a:ea typeface="微软雅黑" pitchFamily="34" charset="-122"/>
                <a:cs typeface="Times New Roman" pitchFamily="18" charset="0"/>
              </a:rPr>
              <a:t>，</a:t>
            </a:r>
            <a:r>
              <a:rPr lang="en-US" altLang="zh-CN" sz="2000">
                <a:latin typeface="微软雅黑" pitchFamily="34" charset="-122"/>
                <a:ea typeface="微软雅黑" pitchFamily="34" charset="-122"/>
                <a:cs typeface="Times New Roman" pitchFamily="18" charset="0"/>
              </a:rPr>
              <a:t>w</a:t>
            </a:r>
            <a:r>
              <a:rPr lang="en-US" altLang="zh-CN" sz="2000" baseline="-30000">
                <a:latin typeface="微软雅黑" pitchFamily="34" charset="-122"/>
                <a:ea typeface="微软雅黑" pitchFamily="34" charset="-122"/>
                <a:cs typeface="Times New Roman" pitchFamily="18" charset="0"/>
              </a:rPr>
              <a:t>2</a:t>
            </a:r>
            <a:r>
              <a:rPr lang="zh-CN" altLang="en-US" sz="2000">
                <a:latin typeface="微软雅黑" pitchFamily="34" charset="-122"/>
                <a:ea typeface="微软雅黑" pitchFamily="34" charset="-122"/>
                <a:cs typeface="Times New Roman" pitchFamily="18" charset="0"/>
              </a:rPr>
              <a:t>，</a:t>
            </a:r>
            <a:r>
              <a:rPr lang="en-US" altLang="zh-CN" sz="2000">
                <a:latin typeface="微软雅黑" pitchFamily="34" charset="-122"/>
                <a:ea typeface="微软雅黑" pitchFamily="34" charset="-122"/>
                <a:cs typeface="Times New Roman" pitchFamily="18" charset="0"/>
              </a:rPr>
              <a:t>…</a:t>
            </a:r>
            <a:r>
              <a:rPr lang="zh-CN" altLang="en-US" sz="2000">
                <a:latin typeface="微软雅黑" pitchFamily="34" charset="-122"/>
                <a:ea typeface="微软雅黑" pitchFamily="34" charset="-122"/>
                <a:cs typeface="Times New Roman" pitchFamily="18" charset="0"/>
              </a:rPr>
              <a:t>，</a:t>
            </a:r>
            <a:r>
              <a:rPr lang="en-US" altLang="zh-CN" sz="2000">
                <a:latin typeface="微软雅黑" pitchFamily="34" charset="-122"/>
                <a:ea typeface="微软雅黑" pitchFamily="34" charset="-122"/>
                <a:cs typeface="Times New Roman" pitchFamily="18" charset="0"/>
              </a:rPr>
              <a:t>w</a:t>
            </a:r>
            <a:r>
              <a:rPr lang="en-US" altLang="zh-CN" sz="2000" baseline="-30000">
                <a:latin typeface="微软雅黑" pitchFamily="34" charset="-122"/>
                <a:ea typeface="微软雅黑" pitchFamily="34" charset="-122"/>
                <a:cs typeface="Times New Roman" pitchFamily="18" charset="0"/>
              </a:rPr>
              <a:t>N</a:t>
            </a:r>
            <a:r>
              <a:rPr lang="zh-CN" altLang="en-US" sz="2000">
                <a:latin typeface="微软雅黑" pitchFamily="34" charset="-122"/>
                <a:ea typeface="微软雅黑" pitchFamily="34" charset="-122"/>
                <a:cs typeface="Times New Roman" pitchFamily="18" charset="0"/>
              </a:rPr>
              <a:t>为相应的坐标值，因而</a:t>
            </a:r>
            <a:r>
              <a:rPr lang="en-US" altLang="zh-CN" sz="2000">
                <a:latin typeface="微软雅黑" pitchFamily="34" charset="-122"/>
                <a:ea typeface="微软雅黑" pitchFamily="34" charset="-122"/>
                <a:cs typeface="Times New Roman" pitchFamily="18" charset="0"/>
              </a:rPr>
              <a:t>D</a:t>
            </a:r>
            <a:r>
              <a:rPr lang="zh-CN" altLang="en-US" sz="2000">
                <a:latin typeface="微软雅黑" pitchFamily="34" charset="-122"/>
                <a:ea typeface="微软雅黑" pitchFamily="34" charset="-122"/>
                <a:cs typeface="Times New Roman" pitchFamily="18" charset="0"/>
              </a:rPr>
              <a:t>（</a:t>
            </a:r>
            <a:r>
              <a:rPr lang="en-US" altLang="zh-CN" sz="2000">
                <a:latin typeface="微软雅黑" pitchFamily="34" charset="-122"/>
                <a:ea typeface="微软雅黑" pitchFamily="34" charset="-122"/>
                <a:cs typeface="Times New Roman" pitchFamily="18" charset="0"/>
              </a:rPr>
              <a:t>w</a:t>
            </a:r>
            <a:r>
              <a:rPr lang="en-US" altLang="zh-CN" sz="2000" baseline="-30000">
                <a:latin typeface="微软雅黑" pitchFamily="34" charset="-122"/>
                <a:ea typeface="微软雅黑" pitchFamily="34" charset="-122"/>
                <a:cs typeface="Times New Roman" pitchFamily="18" charset="0"/>
              </a:rPr>
              <a:t>1</a:t>
            </a:r>
            <a:r>
              <a:rPr lang="zh-CN" altLang="en-US" sz="2000">
                <a:latin typeface="微软雅黑" pitchFamily="34" charset="-122"/>
                <a:ea typeface="微软雅黑" pitchFamily="34" charset="-122"/>
                <a:cs typeface="Times New Roman" pitchFamily="18" charset="0"/>
              </a:rPr>
              <a:t>，</a:t>
            </a:r>
            <a:r>
              <a:rPr lang="en-US" altLang="zh-CN" sz="2000">
                <a:latin typeface="微软雅黑" pitchFamily="34" charset="-122"/>
                <a:ea typeface="微软雅黑" pitchFamily="34" charset="-122"/>
                <a:cs typeface="Times New Roman" pitchFamily="18" charset="0"/>
              </a:rPr>
              <a:t>w</a:t>
            </a:r>
            <a:r>
              <a:rPr lang="en-US" altLang="zh-CN" sz="2000" baseline="-30000">
                <a:latin typeface="微软雅黑" pitchFamily="34" charset="-122"/>
                <a:ea typeface="微软雅黑" pitchFamily="34" charset="-122"/>
                <a:cs typeface="Times New Roman" pitchFamily="18" charset="0"/>
              </a:rPr>
              <a:t>2</a:t>
            </a:r>
            <a:r>
              <a:rPr lang="zh-CN" altLang="en-US" sz="2000">
                <a:latin typeface="微软雅黑" pitchFamily="34" charset="-122"/>
                <a:ea typeface="微软雅黑" pitchFamily="34" charset="-122"/>
                <a:cs typeface="Times New Roman" pitchFamily="18" charset="0"/>
              </a:rPr>
              <a:t>，</a:t>
            </a:r>
            <a:r>
              <a:rPr lang="en-US" altLang="zh-CN" sz="2000">
                <a:latin typeface="微软雅黑" pitchFamily="34" charset="-122"/>
                <a:ea typeface="微软雅黑" pitchFamily="34" charset="-122"/>
                <a:cs typeface="Times New Roman" pitchFamily="18" charset="0"/>
              </a:rPr>
              <a:t>…</a:t>
            </a:r>
            <a:r>
              <a:rPr lang="zh-CN" altLang="en-US" sz="2000">
                <a:latin typeface="微软雅黑" pitchFamily="34" charset="-122"/>
                <a:ea typeface="微软雅黑" pitchFamily="34" charset="-122"/>
                <a:cs typeface="Times New Roman" pitchFamily="18" charset="0"/>
              </a:rPr>
              <a:t>，</a:t>
            </a:r>
            <a:r>
              <a:rPr lang="en-US" altLang="zh-CN" sz="2000">
                <a:latin typeface="微软雅黑" pitchFamily="34" charset="-122"/>
                <a:ea typeface="微软雅黑" pitchFamily="34" charset="-122"/>
                <a:cs typeface="Times New Roman" pitchFamily="18" charset="0"/>
              </a:rPr>
              <a:t>w</a:t>
            </a:r>
            <a:r>
              <a:rPr lang="en-US" altLang="zh-CN" sz="2000" baseline="-30000">
                <a:latin typeface="微软雅黑" pitchFamily="34" charset="-122"/>
                <a:ea typeface="微软雅黑" pitchFamily="34" charset="-122"/>
                <a:cs typeface="Times New Roman" pitchFamily="18" charset="0"/>
              </a:rPr>
              <a:t>N</a:t>
            </a:r>
            <a:r>
              <a:rPr lang="zh-CN" altLang="en-US" sz="2000">
                <a:latin typeface="微软雅黑" pitchFamily="34" charset="-122"/>
                <a:ea typeface="微软雅黑" pitchFamily="34" charset="-122"/>
                <a:cs typeface="Times New Roman" pitchFamily="18" charset="0"/>
              </a:rPr>
              <a:t>）被看成是</a:t>
            </a:r>
            <a:r>
              <a:rPr lang="en-US" altLang="zh-CN" sz="2000">
                <a:latin typeface="微软雅黑" pitchFamily="34" charset="-122"/>
                <a:ea typeface="微软雅黑" pitchFamily="34" charset="-122"/>
                <a:cs typeface="Times New Roman" pitchFamily="18" charset="0"/>
              </a:rPr>
              <a:t>N</a:t>
            </a:r>
            <a:r>
              <a:rPr lang="zh-CN" altLang="en-US" sz="2000">
                <a:latin typeface="微软雅黑" pitchFamily="34" charset="-122"/>
                <a:ea typeface="微软雅黑" pitchFamily="34" charset="-122"/>
                <a:cs typeface="Times New Roman" pitchFamily="18" charset="0"/>
              </a:rPr>
              <a:t>维空间中的一个向量，而两个文档</a:t>
            </a:r>
            <a:r>
              <a:rPr lang="en-US" altLang="zh-CN" sz="2000">
                <a:latin typeface="微软雅黑" pitchFamily="34" charset="-122"/>
                <a:ea typeface="微软雅黑" pitchFamily="34" charset="-122"/>
                <a:cs typeface="Times New Roman" pitchFamily="18" charset="0"/>
              </a:rPr>
              <a:t>D</a:t>
            </a:r>
            <a:r>
              <a:rPr lang="en-US" altLang="zh-CN" sz="2000" baseline="-30000">
                <a:latin typeface="微软雅黑" pitchFamily="34" charset="-122"/>
                <a:ea typeface="微软雅黑" pitchFamily="34" charset="-122"/>
                <a:cs typeface="Times New Roman" pitchFamily="18" charset="0"/>
              </a:rPr>
              <a:t>1</a:t>
            </a:r>
            <a:r>
              <a:rPr lang="zh-CN" altLang="en-US" sz="2000">
                <a:latin typeface="微软雅黑" pitchFamily="34" charset="-122"/>
                <a:ea typeface="微软雅黑" pitchFamily="34" charset="-122"/>
                <a:cs typeface="Times New Roman" pitchFamily="18" charset="0"/>
              </a:rPr>
              <a:t>和</a:t>
            </a:r>
            <a:r>
              <a:rPr lang="en-US" altLang="zh-CN" sz="2000">
                <a:latin typeface="微软雅黑" pitchFamily="34" charset="-122"/>
                <a:ea typeface="微软雅黑" pitchFamily="34" charset="-122"/>
                <a:cs typeface="Times New Roman" pitchFamily="18" charset="0"/>
              </a:rPr>
              <a:t>D</a:t>
            </a:r>
            <a:r>
              <a:rPr lang="en-US" altLang="zh-CN" sz="2000" baseline="-30000">
                <a:latin typeface="微软雅黑" pitchFamily="34" charset="-122"/>
                <a:ea typeface="微软雅黑" pitchFamily="34" charset="-122"/>
                <a:cs typeface="Times New Roman" pitchFamily="18" charset="0"/>
              </a:rPr>
              <a:t>2</a:t>
            </a:r>
            <a:r>
              <a:rPr lang="zh-CN" altLang="en-US" sz="2000">
                <a:latin typeface="微软雅黑" pitchFamily="34" charset="-122"/>
                <a:ea typeface="微软雅黑" pitchFamily="34" charset="-122"/>
                <a:cs typeface="Times New Roman" pitchFamily="18" charset="0"/>
              </a:rPr>
              <a:t>之间的（内容）相关程度常常用它们之间的相似度</a:t>
            </a:r>
            <a:r>
              <a:rPr lang="en-US" altLang="zh-CN" sz="2000">
                <a:latin typeface="微软雅黑" pitchFamily="34" charset="-122"/>
                <a:ea typeface="微软雅黑" pitchFamily="34" charset="-122"/>
                <a:cs typeface="Times New Roman" pitchFamily="18" charset="0"/>
              </a:rPr>
              <a:t>sim</a:t>
            </a:r>
            <a:r>
              <a:rPr lang="zh-CN" altLang="en-US" sz="2000">
                <a:latin typeface="微软雅黑" pitchFamily="34" charset="-122"/>
                <a:ea typeface="微软雅黑" pitchFamily="34" charset="-122"/>
                <a:cs typeface="Times New Roman" pitchFamily="18" charset="0"/>
              </a:rPr>
              <a:t>（</a:t>
            </a:r>
            <a:r>
              <a:rPr lang="en-US" altLang="zh-CN" sz="2000">
                <a:latin typeface="微软雅黑" pitchFamily="34" charset="-122"/>
                <a:ea typeface="微软雅黑" pitchFamily="34" charset="-122"/>
                <a:cs typeface="Times New Roman" pitchFamily="18" charset="0"/>
              </a:rPr>
              <a:t>D</a:t>
            </a:r>
            <a:r>
              <a:rPr lang="en-US" altLang="zh-CN" sz="2000" baseline="-30000">
                <a:latin typeface="微软雅黑" pitchFamily="34" charset="-122"/>
                <a:ea typeface="微软雅黑" pitchFamily="34" charset="-122"/>
                <a:cs typeface="Times New Roman" pitchFamily="18" charset="0"/>
              </a:rPr>
              <a:t>1</a:t>
            </a:r>
            <a:r>
              <a:rPr lang="zh-CN" altLang="en-US" sz="2000">
                <a:latin typeface="微软雅黑" pitchFamily="34" charset="-122"/>
                <a:ea typeface="微软雅黑" pitchFamily="34" charset="-122"/>
                <a:cs typeface="Times New Roman" pitchFamily="18" charset="0"/>
              </a:rPr>
              <a:t>，</a:t>
            </a:r>
            <a:r>
              <a:rPr lang="en-US" altLang="zh-CN" sz="2000">
                <a:latin typeface="微软雅黑" pitchFamily="34" charset="-122"/>
                <a:ea typeface="微软雅黑" pitchFamily="34" charset="-122"/>
                <a:cs typeface="Times New Roman" pitchFamily="18" charset="0"/>
              </a:rPr>
              <a:t>D</a:t>
            </a:r>
            <a:r>
              <a:rPr lang="en-US" altLang="zh-CN" sz="2000" baseline="-30000">
                <a:latin typeface="微软雅黑" pitchFamily="34" charset="-122"/>
                <a:ea typeface="微软雅黑" pitchFamily="34" charset="-122"/>
                <a:cs typeface="Times New Roman" pitchFamily="18" charset="0"/>
              </a:rPr>
              <a:t>2</a:t>
            </a:r>
            <a:r>
              <a:rPr lang="zh-CN" altLang="en-US" sz="2000">
                <a:latin typeface="微软雅黑" pitchFamily="34" charset="-122"/>
                <a:ea typeface="微软雅黑" pitchFamily="34" charset="-122"/>
                <a:cs typeface="Times New Roman" pitchFamily="18" charset="0"/>
              </a:rPr>
              <a:t>）来度量。</a:t>
            </a:r>
            <a:r>
              <a:rPr lang="zh-CN" altLang="en-US" sz="2000"/>
              <a:t> </a:t>
            </a:r>
          </a:p>
        </p:txBody>
      </p:sp>
      <p:graphicFrame>
        <p:nvGraphicFramePr>
          <p:cNvPr id="71713" name="Object 33"/>
          <p:cNvGraphicFramePr>
            <a:graphicFrameLocks noChangeAspect="1"/>
          </p:cNvGraphicFramePr>
          <p:nvPr/>
        </p:nvGraphicFramePr>
        <p:xfrm>
          <a:off x="6829425" y="2563813"/>
          <a:ext cx="2103438" cy="330200"/>
        </p:xfrm>
        <a:graphic>
          <a:graphicData uri="http://schemas.openxmlformats.org/presentationml/2006/ole">
            <mc:AlternateContent xmlns:mc="http://schemas.openxmlformats.org/markup-compatibility/2006">
              <mc:Choice xmlns:v="urn:schemas-microsoft-com:vml" Requires="v">
                <p:oleObj spid="_x0000_s71714" name="公式" r:id="rId4" imgW="1752600" imgH="203200" progId="Equation.3">
                  <p:embed/>
                </p:oleObj>
              </mc:Choice>
              <mc:Fallback>
                <p:oleObj name="公式" r:id="rId4" imgW="1752600" imgH="203200" progId="Equation.3">
                  <p:embed/>
                  <p:pic>
                    <p:nvPicPr>
                      <p:cNvPr id="0" name="Picture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9425" y="2563813"/>
                        <a:ext cx="2103438"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22" name="文本框 70"/>
          <p:cNvSpPr txBox="1">
            <a:spLocks noChangeArrowheads="1"/>
          </p:cNvSpPr>
          <p:nvPr/>
        </p:nvSpPr>
        <p:spPr bwMode="auto">
          <a:xfrm>
            <a:off x="1336675" y="4576763"/>
            <a:ext cx="2355850" cy="457200"/>
          </a:xfrm>
          <a:prstGeom prst="rect">
            <a:avLst/>
          </a:prstGeom>
          <a:noFill/>
          <a:ln w="9525">
            <a:noFill/>
            <a:miter lim="800000"/>
            <a:headEnd/>
            <a:tailEnd/>
          </a:ln>
        </p:spPr>
        <p:txBody>
          <a:bodyPr wrap="none">
            <a:spAutoFit/>
          </a:bodyPr>
          <a:lstStyle/>
          <a:p>
            <a:r>
              <a:rPr lang="en-US" altLang="zh-CN" sz="2400">
                <a:latin typeface="微软雅黑" pitchFamily="34" charset="-122"/>
                <a:ea typeface="微软雅黑" pitchFamily="34" charset="-122"/>
                <a:cs typeface="华康俪金黑W8(P)"/>
              </a:rPr>
              <a:t>3. </a:t>
            </a:r>
            <a:r>
              <a:rPr lang="zh-CN" altLang="en-US" sz="2400">
                <a:latin typeface="微软雅黑" pitchFamily="34" charset="-122"/>
                <a:ea typeface="微软雅黑" pitchFamily="34" charset="-122"/>
                <a:cs typeface="华康俪金黑W8(P)"/>
              </a:rPr>
              <a:t>中心向量模型</a:t>
            </a:r>
          </a:p>
        </p:txBody>
      </p:sp>
      <p:sp>
        <p:nvSpPr>
          <p:cNvPr id="71723" name="Rectangle 37"/>
          <p:cNvSpPr>
            <a:spLocks noChangeArrowheads="1"/>
          </p:cNvSpPr>
          <p:nvPr/>
        </p:nvSpPr>
        <p:spPr bwMode="auto">
          <a:xfrm>
            <a:off x="2001838" y="5273675"/>
            <a:ext cx="8543925" cy="641350"/>
          </a:xfrm>
          <a:prstGeom prst="rect">
            <a:avLst/>
          </a:prstGeom>
          <a:noFill/>
          <a:ln w="9525">
            <a:noFill/>
            <a:miter lim="800000"/>
            <a:headEnd/>
            <a:tailEnd/>
          </a:ln>
        </p:spPr>
        <p:txBody>
          <a:bodyPr anchor="ctr">
            <a:spAutoFit/>
          </a:bodyPr>
          <a:lstStyle/>
          <a:p>
            <a:r>
              <a:rPr lang="zh-CN" altLang="en-US">
                <a:latin typeface="微软雅黑" pitchFamily="34" charset="-122"/>
                <a:ea typeface="微软雅黑" pitchFamily="34" charset="-122"/>
              </a:rPr>
              <a:t>       每个话题用一个中心向量表示，所谓中心向量就是在此类中所有报道的向量表示的平均值。输入的报道和每个话题的中心向量相比较，选择最相似的那个话题。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1718"/>
                                        </p:tgtEl>
                                        <p:attrNameLst>
                                          <p:attrName>style.visibility</p:attrName>
                                        </p:attrNameLst>
                                      </p:cBhvr>
                                      <p:to>
                                        <p:strVal val="visible"/>
                                      </p:to>
                                    </p:set>
                                    <p:animEffect transition="in" filter="fade">
                                      <p:cBhvr>
                                        <p:cTn id="7" dur="1000"/>
                                        <p:tgtEl>
                                          <p:spTgt spid="71718"/>
                                        </p:tgtEl>
                                      </p:cBhvr>
                                    </p:animEffect>
                                    <p:anim calcmode="lin" valueType="num">
                                      <p:cBhvr>
                                        <p:cTn id="8" dur="1000" fill="hold"/>
                                        <p:tgtEl>
                                          <p:spTgt spid="71718"/>
                                        </p:tgtEl>
                                        <p:attrNameLst>
                                          <p:attrName>ppt_x</p:attrName>
                                        </p:attrNameLst>
                                      </p:cBhvr>
                                      <p:tavLst>
                                        <p:tav tm="0">
                                          <p:val>
                                            <p:strVal val="#ppt_x"/>
                                          </p:val>
                                        </p:tav>
                                        <p:tav tm="100000">
                                          <p:val>
                                            <p:strVal val="#ppt_x"/>
                                          </p:val>
                                        </p:tav>
                                      </p:tavLst>
                                    </p:anim>
                                    <p:anim calcmode="lin" valueType="num">
                                      <p:cBhvr>
                                        <p:cTn id="9" dur="1000" fill="hold"/>
                                        <p:tgtEl>
                                          <p:spTgt spid="7171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1721"/>
                                        </p:tgtEl>
                                        <p:attrNameLst>
                                          <p:attrName>style.visibility</p:attrName>
                                        </p:attrNameLst>
                                      </p:cBhvr>
                                      <p:to>
                                        <p:strVal val="visible"/>
                                      </p:to>
                                    </p:set>
                                    <p:animEffect transition="in" filter="fade">
                                      <p:cBhvr>
                                        <p:cTn id="12" dur="1000"/>
                                        <p:tgtEl>
                                          <p:spTgt spid="71721"/>
                                        </p:tgtEl>
                                      </p:cBhvr>
                                    </p:animEffect>
                                    <p:anim calcmode="lin" valueType="num">
                                      <p:cBhvr>
                                        <p:cTn id="13" dur="1000" fill="hold"/>
                                        <p:tgtEl>
                                          <p:spTgt spid="71721"/>
                                        </p:tgtEl>
                                        <p:attrNameLst>
                                          <p:attrName>ppt_x</p:attrName>
                                        </p:attrNameLst>
                                      </p:cBhvr>
                                      <p:tavLst>
                                        <p:tav tm="0">
                                          <p:val>
                                            <p:strVal val="#ppt_x"/>
                                          </p:val>
                                        </p:tav>
                                        <p:tav tm="100000">
                                          <p:val>
                                            <p:strVal val="#ppt_x"/>
                                          </p:val>
                                        </p:tav>
                                      </p:tavLst>
                                    </p:anim>
                                    <p:anim calcmode="lin" valueType="num">
                                      <p:cBhvr>
                                        <p:cTn id="14" dur="1000" fill="hold"/>
                                        <p:tgtEl>
                                          <p:spTgt spid="71721"/>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71713"/>
                                        </p:tgtEl>
                                        <p:attrNameLst>
                                          <p:attrName>style.visibility</p:attrName>
                                        </p:attrNameLst>
                                      </p:cBhvr>
                                      <p:to>
                                        <p:strVal val="visible"/>
                                      </p:to>
                                    </p:set>
                                    <p:animEffect transition="in" filter="fade">
                                      <p:cBhvr>
                                        <p:cTn id="17" dur="1000"/>
                                        <p:tgtEl>
                                          <p:spTgt spid="71713"/>
                                        </p:tgtEl>
                                      </p:cBhvr>
                                    </p:animEffect>
                                    <p:anim calcmode="lin" valueType="num">
                                      <p:cBhvr>
                                        <p:cTn id="18" dur="1000" fill="hold"/>
                                        <p:tgtEl>
                                          <p:spTgt spid="71713"/>
                                        </p:tgtEl>
                                        <p:attrNameLst>
                                          <p:attrName>ppt_x</p:attrName>
                                        </p:attrNameLst>
                                      </p:cBhvr>
                                      <p:tavLst>
                                        <p:tav tm="0">
                                          <p:val>
                                            <p:strVal val="#ppt_x"/>
                                          </p:val>
                                        </p:tav>
                                        <p:tav tm="100000">
                                          <p:val>
                                            <p:strVal val="#ppt_x"/>
                                          </p:val>
                                        </p:tav>
                                      </p:tavLst>
                                    </p:anim>
                                    <p:anim calcmode="lin" valueType="num">
                                      <p:cBhvr>
                                        <p:cTn id="19" dur="1000" fill="hold"/>
                                        <p:tgtEl>
                                          <p:spTgt spid="71713"/>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71722"/>
                                        </p:tgtEl>
                                        <p:attrNameLst>
                                          <p:attrName>style.visibility</p:attrName>
                                        </p:attrNameLst>
                                      </p:cBhvr>
                                      <p:to>
                                        <p:strVal val="visible"/>
                                      </p:to>
                                    </p:set>
                                    <p:animEffect transition="in" filter="fade">
                                      <p:cBhvr>
                                        <p:cTn id="22" dur="1000"/>
                                        <p:tgtEl>
                                          <p:spTgt spid="71722"/>
                                        </p:tgtEl>
                                      </p:cBhvr>
                                    </p:animEffect>
                                    <p:anim calcmode="lin" valueType="num">
                                      <p:cBhvr>
                                        <p:cTn id="23" dur="1000" fill="hold"/>
                                        <p:tgtEl>
                                          <p:spTgt spid="71722"/>
                                        </p:tgtEl>
                                        <p:attrNameLst>
                                          <p:attrName>ppt_x</p:attrName>
                                        </p:attrNameLst>
                                      </p:cBhvr>
                                      <p:tavLst>
                                        <p:tav tm="0">
                                          <p:val>
                                            <p:strVal val="#ppt_x"/>
                                          </p:val>
                                        </p:tav>
                                        <p:tav tm="100000">
                                          <p:val>
                                            <p:strVal val="#ppt_x"/>
                                          </p:val>
                                        </p:tav>
                                      </p:tavLst>
                                    </p:anim>
                                    <p:anim calcmode="lin" valueType="num">
                                      <p:cBhvr>
                                        <p:cTn id="24" dur="1000" fill="hold"/>
                                        <p:tgtEl>
                                          <p:spTgt spid="71722"/>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71723"/>
                                        </p:tgtEl>
                                        <p:attrNameLst>
                                          <p:attrName>style.visibility</p:attrName>
                                        </p:attrNameLst>
                                      </p:cBhvr>
                                      <p:to>
                                        <p:strVal val="visible"/>
                                      </p:to>
                                    </p:set>
                                    <p:animEffect transition="in" filter="fade">
                                      <p:cBhvr>
                                        <p:cTn id="27" dur="1000"/>
                                        <p:tgtEl>
                                          <p:spTgt spid="71723"/>
                                        </p:tgtEl>
                                      </p:cBhvr>
                                    </p:animEffect>
                                    <p:anim calcmode="lin" valueType="num">
                                      <p:cBhvr>
                                        <p:cTn id="28" dur="1000" fill="hold"/>
                                        <p:tgtEl>
                                          <p:spTgt spid="71723"/>
                                        </p:tgtEl>
                                        <p:attrNameLst>
                                          <p:attrName>ppt_x</p:attrName>
                                        </p:attrNameLst>
                                      </p:cBhvr>
                                      <p:tavLst>
                                        <p:tav tm="0">
                                          <p:val>
                                            <p:strVal val="#ppt_x"/>
                                          </p:val>
                                        </p:tav>
                                        <p:tav tm="100000">
                                          <p:val>
                                            <p:strVal val="#ppt_x"/>
                                          </p:val>
                                        </p:tav>
                                      </p:tavLst>
                                    </p:anim>
                                    <p:anim calcmode="lin" valueType="num">
                                      <p:cBhvr>
                                        <p:cTn id="29" dur="1000" fill="hold"/>
                                        <p:tgtEl>
                                          <p:spTgt spid="717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8" grpId="0"/>
      <p:bldP spid="71721" grpId="0"/>
      <p:bldP spid="71722" grpId="0"/>
      <p:bldP spid="717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20" name="直接连接符 13"/>
          <p:cNvSpPr>
            <a:spLocks noChangeShapeType="1"/>
          </p:cNvSpPr>
          <p:nvPr/>
        </p:nvSpPr>
        <p:spPr bwMode="auto">
          <a:xfrm>
            <a:off x="674688" y="927100"/>
            <a:ext cx="8313737" cy="0"/>
          </a:xfrm>
          <a:prstGeom prst="line">
            <a:avLst/>
          </a:prstGeom>
          <a:noFill/>
          <a:ln w="6350">
            <a:solidFill>
              <a:srgbClr val="4A7EBB">
                <a:alpha val="25098"/>
              </a:srgbClr>
            </a:solidFill>
            <a:bevel/>
            <a:headEnd/>
            <a:tailEnd/>
          </a:ln>
        </p:spPr>
        <p:txBody>
          <a:bodyPr/>
          <a:lstStyle/>
          <a:p>
            <a:endParaRPr lang="zh-CN" altLang="en-US"/>
          </a:p>
        </p:txBody>
      </p:sp>
      <p:pic>
        <p:nvPicPr>
          <p:cNvPr id="198" name="图片 197"/>
          <p:cNvPicPr>
            <a:picLocks noChangeAspect="1"/>
          </p:cNvPicPr>
          <p:nvPr/>
        </p:nvPicPr>
        <p:blipFill>
          <a:blip r:embed="rId3" cstate="print"/>
          <a:stretch>
            <a:fillRect/>
          </a:stretch>
        </p:blipFill>
        <p:spPr>
          <a:xfrm>
            <a:off x="335816" y="128624"/>
            <a:ext cx="897094" cy="793629"/>
          </a:xfrm>
          <a:prstGeom prst="rect">
            <a:avLst/>
          </a:prstGeom>
          <a:effectLst>
            <a:reflection blurRad="6350" stA="52000" endA="300" endPos="35000" dir="5400000" sy="-100000" algn="bl" rotWithShape="0"/>
          </a:effectLst>
        </p:spPr>
      </p:pic>
      <p:sp>
        <p:nvSpPr>
          <p:cNvPr id="72722" name="文本框 344"/>
          <p:cNvSpPr txBox="1">
            <a:spLocks noChangeArrowheads="1"/>
          </p:cNvSpPr>
          <p:nvPr/>
        </p:nvSpPr>
        <p:spPr bwMode="auto">
          <a:xfrm>
            <a:off x="1238250" y="219075"/>
            <a:ext cx="7753350" cy="701675"/>
          </a:xfrm>
          <a:prstGeom prst="rect">
            <a:avLst/>
          </a:prstGeom>
          <a:noFill/>
          <a:ln w="9525">
            <a:noFill/>
            <a:miter lim="800000"/>
            <a:headEnd/>
            <a:tailEnd/>
          </a:ln>
        </p:spPr>
        <p:txBody>
          <a:bodyPr wrap="none">
            <a:spAutoFit/>
          </a:bodyPr>
          <a:lstStyle/>
          <a:p>
            <a:pPr marL="800100" lvl="1" indent="-342900"/>
            <a:r>
              <a:rPr lang="zh-CN" altLang="en-US" sz="4000">
                <a:solidFill>
                  <a:srgbClr val="31B5D6"/>
                </a:solidFill>
                <a:latin typeface="微软雅黑" pitchFamily="34" charset="-122"/>
                <a:ea typeface="微软雅黑" pitchFamily="34" charset="-122"/>
              </a:rPr>
              <a:t>话题检测与跟踪的一般系统模型</a:t>
            </a:r>
            <a:endParaRPr lang="zh-CN" altLang="en-US" sz="4000">
              <a:solidFill>
                <a:srgbClr val="31B5D6"/>
              </a:solidFill>
              <a:latin typeface="微软雅黑" pitchFamily="34" charset="-122"/>
              <a:ea typeface="微软雅黑" pitchFamily="34" charset="-122"/>
              <a:cs typeface="华康俪金黑W8(P)"/>
            </a:endParaRPr>
          </a:p>
        </p:txBody>
      </p:sp>
      <p:sp>
        <p:nvSpPr>
          <p:cNvPr id="72723" name="文本框 70"/>
          <p:cNvSpPr txBox="1">
            <a:spLocks noChangeArrowheads="1"/>
          </p:cNvSpPr>
          <p:nvPr/>
        </p:nvSpPr>
        <p:spPr bwMode="auto">
          <a:xfrm>
            <a:off x="1236663" y="1184275"/>
            <a:ext cx="2216150" cy="579438"/>
          </a:xfrm>
          <a:prstGeom prst="rect">
            <a:avLst/>
          </a:prstGeom>
          <a:noFill/>
          <a:ln w="9525">
            <a:noFill/>
            <a:miter lim="800000"/>
            <a:headEnd/>
            <a:tailEnd/>
          </a:ln>
        </p:spPr>
        <p:txBody>
          <a:bodyPr wrap="none">
            <a:spAutoFit/>
          </a:bodyPr>
          <a:lstStyle/>
          <a:p>
            <a:r>
              <a:rPr lang="zh-CN" altLang="en-US" sz="3200">
                <a:solidFill>
                  <a:srgbClr val="F784A5"/>
                </a:solidFill>
                <a:latin typeface="华康俪金黑W8(P)"/>
                <a:ea typeface="华康俪金黑W8(P)"/>
                <a:cs typeface="华康俪金黑W8(P)"/>
              </a:rPr>
              <a:t>相似度计算</a:t>
            </a:r>
          </a:p>
        </p:txBody>
      </p:sp>
      <p:sp>
        <p:nvSpPr>
          <p:cNvPr id="72724" name="Rectangle 7"/>
          <p:cNvSpPr>
            <a:spLocks noChangeArrowheads="1"/>
          </p:cNvSpPr>
          <p:nvPr/>
        </p:nvSpPr>
        <p:spPr bwMode="auto">
          <a:xfrm>
            <a:off x="0" y="2344738"/>
            <a:ext cx="12192000" cy="0"/>
          </a:xfrm>
          <a:prstGeom prst="rect">
            <a:avLst/>
          </a:prstGeom>
          <a:noFill/>
          <a:ln w="9525">
            <a:noFill/>
            <a:miter lim="800000"/>
            <a:headEnd/>
            <a:tailEnd/>
          </a:ln>
        </p:spPr>
        <p:txBody>
          <a:bodyPr wrap="none" anchor="ctr">
            <a:spAutoFit/>
          </a:bodyPr>
          <a:lstStyle/>
          <a:p>
            <a:endParaRPr lang="zh-CN" altLang="en-US"/>
          </a:p>
        </p:txBody>
      </p:sp>
      <p:sp>
        <p:nvSpPr>
          <p:cNvPr id="72725" name="Rectangle 8"/>
          <p:cNvSpPr>
            <a:spLocks noChangeArrowheads="1"/>
          </p:cNvSpPr>
          <p:nvPr/>
        </p:nvSpPr>
        <p:spPr bwMode="auto">
          <a:xfrm>
            <a:off x="0" y="3048000"/>
            <a:ext cx="12192000" cy="0"/>
          </a:xfrm>
          <a:prstGeom prst="rect">
            <a:avLst/>
          </a:prstGeom>
          <a:noFill/>
          <a:ln w="9525">
            <a:noFill/>
            <a:miter lim="800000"/>
            <a:headEnd/>
            <a:tailEnd/>
          </a:ln>
        </p:spPr>
        <p:txBody>
          <a:bodyPr wrap="none" anchor="ctr">
            <a:spAutoFit/>
          </a:bodyPr>
          <a:lstStyle/>
          <a:p>
            <a:endParaRPr lang="zh-CN" altLang="en-US"/>
          </a:p>
        </p:txBody>
      </p:sp>
      <p:sp>
        <p:nvSpPr>
          <p:cNvPr id="72726" name="Rectangle 12"/>
          <p:cNvSpPr>
            <a:spLocks noChangeArrowheads="1"/>
          </p:cNvSpPr>
          <p:nvPr/>
        </p:nvSpPr>
        <p:spPr bwMode="auto">
          <a:xfrm>
            <a:off x="3603625" y="2057400"/>
            <a:ext cx="4298950" cy="366713"/>
          </a:xfrm>
          <a:prstGeom prst="rect">
            <a:avLst/>
          </a:prstGeom>
          <a:noFill/>
          <a:ln w="9525">
            <a:noFill/>
            <a:miter lim="800000"/>
            <a:headEnd/>
            <a:tailEnd/>
          </a:ln>
        </p:spPr>
        <p:txBody>
          <a:bodyPr wrap="none" anchor="ctr">
            <a:spAutoFit/>
          </a:bodyPr>
          <a:lstStyle/>
          <a:p>
            <a:r>
              <a:rPr lang="zh-CN" altLang="en-US">
                <a:latin typeface="Times New Roman" pitchFamily="18" charset="0"/>
                <a:ea typeface="微软雅黑" pitchFamily="34" charset="-122"/>
                <a:cs typeface="Times New Roman" pitchFamily="18" charset="0"/>
              </a:rPr>
              <a:t>在实际应用中，相似度计算公式可表示为</a:t>
            </a:r>
            <a:endParaRPr lang="zh-CN" altLang="en-US">
              <a:ea typeface="微软雅黑" pitchFamily="34" charset="-122"/>
              <a:cs typeface="Times New Roman" pitchFamily="18" charset="0"/>
            </a:endParaRPr>
          </a:p>
        </p:txBody>
      </p:sp>
      <p:graphicFrame>
        <p:nvGraphicFramePr>
          <p:cNvPr id="72715" name="Object 11"/>
          <p:cNvGraphicFramePr>
            <a:graphicFrameLocks noChangeAspect="1"/>
          </p:cNvGraphicFramePr>
          <p:nvPr/>
        </p:nvGraphicFramePr>
        <p:xfrm>
          <a:off x="4676775" y="2547938"/>
          <a:ext cx="2730500" cy="703262"/>
        </p:xfrm>
        <a:graphic>
          <a:graphicData uri="http://schemas.openxmlformats.org/presentationml/2006/ole">
            <mc:AlternateContent xmlns:mc="http://schemas.openxmlformats.org/markup-compatibility/2006">
              <mc:Choice xmlns:v="urn:schemas-microsoft-com:vml" Requires="v">
                <p:oleObj spid="_x0000_s72720" name="公式" r:id="rId4" imgW="1586811" imgH="406224" progId="Equation.3">
                  <p:embed/>
                </p:oleObj>
              </mc:Choice>
              <mc:Fallback>
                <p:oleObj name="公式" r:id="rId4" imgW="1586811" imgH="406224" progId="Equation.3">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6775" y="2547938"/>
                        <a:ext cx="2730500" cy="703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27" name="Rectangle 14"/>
          <p:cNvSpPr>
            <a:spLocks noChangeArrowheads="1"/>
          </p:cNvSpPr>
          <p:nvPr/>
        </p:nvSpPr>
        <p:spPr bwMode="auto">
          <a:xfrm>
            <a:off x="3136900" y="3463925"/>
            <a:ext cx="5986463" cy="641350"/>
          </a:xfrm>
          <a:prstGeom prst="rect">
            <a:avLst/>
          </a:prstGeom>
          <a:noFill/>
          <a:ln w="9525">
            <a:noFill/>
            <a:miter lim="800000"/>
            <a:headEnd/>
            <a:tailEnd/>
          </a:ln>
        </p:spPr>
        <p:txBody>
          <a:bodyPr anchor="ctr">
            <a:spAutoFit/>
          </a:bodyPr>
          <a:lstStyle/>
          <a:p>
            <a:r>
              <a:rPr lang="zh-CN" altLang="en-US">
                <a:latin typeface="微软雅黑" pitchFamily="34" charset="-122"/>
                <a:ea typeface="微软雅黑" pitchFamily="34" charset="-122"/>
                <a:cs typeface="Times New Roman" pitchFamily="18" charset="0"/>
              </a:rPr>
              <a:t>  向量空间模型和中心向量模型通常采用余弦相似度公式来计算报道</a:t>
            </a:r>
            <a:r>
              <a:rPr lang="en-US" altLang="zh-CN">
                <a:latin typeface="微软雅黑" pitchFamily="34" charset="-122"/>
                <a:ea typeface="微软雅黑" pitchFamily="34" charset="-122"/>
                <a:cs typeface="Times New Roman" pitchFamily="18" charset="0"/>
              </a:rPr>
              <a:t>-</a:t>
            </a:r>
            <a:r>
              <a:rPr lang="zh-CN" altLang="en-US">
                <a:latin typeface="微软雅黑" pitchFamily="34" charset="-122"/>
                <a:ea typeface="微软雅黑" pitchFamily="34" charset="-122"/>
                <a:cs typeface="Times New Roman" pitchFamily="18" charset="0"/>
              </a:rPr>
              <a:t>话题的相似度，相似度计算公式可表示为</a:t>
            </a:r>
          </a:p>
        </p:txBody>
      </p:sp>
      <p:graphicFrame>
        <p:nvGraphicFramePr>
          <p:cNvPr id="72717" name="Object 13"/>
          <p:cNvGraphicFramePr>
            <a:graphicFrameLocks noChangeAspect="1"/>
          </p:cNvGraphicFramePr>
          <p:nvPr/>
        </p:nvGraphicFramePr>
        <p:xfrm>
          <a:off x="4618038" y="4154488"/>
          <a:ext cx="2692400" cy="892175"/>
        </p:xfrm>
        <a:graphic>
          <a:graphicData uri="http://schemas.openxmlformats.org/presentationml/2006/ole">
            <mc:AlternateContent xmlns:mc="http://schemas.openxmlformats.org/markup-compatibility/2006">
              <mc:Choice xmlns:v="urn:schemas-microsoft-com:vml" Requires="v">
                <p:oleObj spid="_x0000_s72721" name="公式" r:id="rId6" imgW="1612900" imgH="533400" progId="Equation.3">
                  <p:embed/>
                </p:oleObj>
              </mc:Choice>
              <mc:Fallback>
                <p:oleObj name="公式" r:id="rId6" imgW="1612900" imgH="533400" progId="Equation.3">
                  <p:embed/>
                  <p:pic>
                    <p:nvPicPr>
                      <p:cNvPr id="0"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8038" y="4154488"/>
                        <a:ext cx="2692400"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28" name="Rectangle 16"/>
          <p:cNvSpPr>
            <a:spLocks noChangeArrowheads="1"/>
          </p:cNvSpPr>
          <p:nvPr/>
        </p:nvSpPr>
        <p:spPr bwMode="auto">
          <a:xfrm>
            <a:off x="3033713" y="5041900"/>
            <a:ext cx="6503987" cy="366713"/>
          </a:xfrm>
          <a:prstGeom prst="rect">
            <a:avLst/>
          </a:prstGeom>
          <a:noFill/>
          <a:ln w="9525">
            <a:noFill/>
            <a:miter lim="800000"/>
            <a:headEnd/>
            <a:tailEnd/>
          </a:ln>
        </p:spPr>
        <p:txBody>
          <a:bodyPr wrap="none" anchor="ctr">
            <a:spAutoFit/>
          </a:bodyPr>
          <a:lstStyle/>
          <a:p>
            <a:r>
              <a:rPr lang="zh-CN" altLang="en-US">
                <a:latin typeface="微软雅黑" pitchFamily="34" charset="-122"/>
                <a:ea typeface="微软雅黑" pitchFamily="34" charset="-122"/>
                <a:cs typeface="Times New Roman" pitchFamily="18" charset="0"/>
              </a:rPr>
              <a:t>有些系统用</a:t>
            </a:r>
            <a:r>
              <a:rPr lang="en-US" altLang="zh-CN">
                <a:latin typeface="微软雅黑" pitchFamily="34" charset="-122"/>
                <a:ea typeface="微软雅黑" pitchFamily="34" charset="-122"/>
                <a:cs typeface="Times New Roman" pitchFamily="18" charset="0"/>
              </a:rPr>
              <a:t>OKAPI</a:t>
            </a:r>
            <a:r>
              <a:rPr lang="zh-CN" altLang="en-US">
                <a:latin typeface="微软雅黑" pitchFamily="34" charset="-122"/>
                <a:ea typeface="微软雅黑" pitchFamily="34" charset="-122"/>
                <a:cs typeface="Times New Roman" pitchFamily="18" charset="0"/>
              </a:rPr>
              <a:t>公式来计算报道</a:t>
            </a:r>
            <a:r>
              <a:rPr lang="en-US" altLang="zh-CN">
                <a:latin typeface="微软雅黑" pitchFamily="34" charset="-122"/>
                <a:ea typeface="微软雅黑" pitchFamily="34" charset="-122"/>
                <a:cs typeface="Times New Roman" pitchFamily="18" charset="0"/>
              </a:rPr>
              <a:t>-</a:t>
            </a:r>
            <a:r>
              <a:rPr lang="zh-CN" altLang="en-US">
                <a:latin typeface="微软雅黑" pitchFamily="34" charset="-122"/>
                <a:ea typeface="微软雅黑" pitchFamily="34" charset="-122"/>
                <a:cs typeface="Times New Roman" pitchFamily="18" charset="0"/>
              </a:rPr>
              <a:t>话题相似度，其形式是：</a:t>
            </a:r>
          </a:p>
        </p:txBody>
      </p:sp>
      <p:graphicFrame>
        <p:nvGraphicFramePr>
          <p:cNvPr id="72719" name="Object 15"/>
          <p:cNvGraphicFramePr>
            <a:graphicFrameLocks noChangeAspect="1"/>
          </p:cNvGraphicFramePr>
          <p:nvPr/>
        </p:nvGraphicFramePr>
        <p:xfrm>
          <a:off x="3760788" y="5516563"/>
          <a:ext cx="4592637" cy="757237"/>
        </p:xfrm>
        <a:graphic>
          <a:graphicData uri="http://schemas.openxmlformats.org/presentationml/2006/ole">
            <mc:AlternateContent xmlns:mc="http://schemas.openxmlformats.org/markup-compatibility/2006">
              <mc:Choice xmlns:v="urn:schemas-microsoft-com:vml" Requires="v">
                <p:oleObj spid="_x0000_s72722" name="公式" r:id="rId8" imgW="2679700" imgH="444500" progId="Equation.3">
                  <p:embed/>
                </p:oleObj>
              </mc:Choice>
              <mc:Fallback>
                <p:oleObj name="公式" r:id="rId8" imgW="2679700" imgH="444500" progId="Equation.3">
                  <p:embed/>
                  <p:pic>
                    <p:nvPicPr>
                      <p:cNvPr id="0"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60788" y="5516563"/>
                        <a:ext cx="4592637" cy="757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2726"/>
                                        </p:tgtEl>
                                        <p:attrNameLst>
                                          <p:attrName>style.visibility</p:attrName>
                                        </p:attrNameLst>
                                      </p:cBhvr>
                                      <p:to>
                                        <p:strVal val="visible"/>
                                      </p:to>
                                    </p:set>
                                    <p:animEffect transition="in" filter="fade">
                                      <p:cBhvr>
                                        <p:cTn id="7" dur="1000"/>
                                        <p:tgtEl>
                                          <p:spTgt spid="72726"/>
                                        </p:tgtEl>
                                      </p:cBhvr>
                                    </p:animEffect>
                                    <p:anim calcmode="lin" valueType="num">
                                      <p:cBhvr>
                                        <p:cTn id="8" dur="1000" fill="hold"/>
                                        <p:tgtEl>
                                          <p:spTgt spid="72726"/>
                                        </p:tgtEl>
                                        <p:attrNameLst>
                                          <p:attrName>ppt_x</p:attrName>
                                        </p:attrNameLst>
                                      </p:cBhvr>
                                      <p:tavLst>
                                        <p:tav tm="0">
                                          <p:val>
                                            <p:strVal val="#ppt_x"/>
                                          </p:val>
                                        </p:tav>
                                        <p:tav tm="100000">
                                          <p:val>
                                            <p:strVal val="#ppt_x"/>
                                          </p:val>
                                        </p:tav>
                                      </p:tavLst>
                                    </p:anim>
                                    <p:anim calcmode="lin" valueType="num">
                                      <p:cBhvr>
                                        <p:cTn id="9" dur="1000" fill="hold"/>
                                        <p:tgtEl>
                                          <p:spTgt spid="7272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72715"/>
                                        </p:tgtEl>
                                        <p:attrNameLst>
                                          <p:attrName>style.visibility</p:attrName>
                                        </p:attrNameLst>
                                      </p:cBhvr>
                                      <p:to>
                                        <p:strVal val="visible"/>
                                      </p:to>
                                    </p:set>
                                    <p:animEffect transition="in" filter="fade">
                                      <p:cBhvr>
                                        <p:cTn id="12" dur="1000"/>
                                        <p:tgtEl>
                                          <p:spTgt spid="72715"/>
                                        </p:tgtEl>
                                      </p:cBhvr>
                                    </p:animEffect>
                                    <p:anim calcmode="lin" valueType="num">
                                      <p:cBhvr>
                                        <p:cTn id="13" dur="1000" fill="hold"/>
                                        <p:tgtEl>
                                          <p:spTgt spid="72715"/>
                                        </p:tgtEl>
                                        <p:attrNameLst>
                                          <p:attrName>ppt_x</p:attrName>
                                        </p:attrNameLst>
                                      </p:cBhvr>
                                      <p:tavLst>
                                        <p:tav tm="0">
                                          <p:val>
                                            <p:strVal val="#ppt_x"/>
                                          </p:val>
                                        </p:tav>
                                        <p:tav tm="100000">
                                          <p:val>
                                            <p:strVal val="#ppt_x"/>
                                          </p:val>
                                        </p:tav>
                                      </p:tavLst>
                                    </p:anim>
                                    <p:anim calcmode="lin" valueType="num">
                                      <p:cBhvr>
                                        <p:cTn id="14" dur="1000" fill="hold"/>
                                        <p:tgtEl>
                                          <p:spTgt spid="72715"/>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2727"/>
                                        </p:tgtEl>
                                        <p:attrNameLst>
                                          <p:attrName>style.visibility</p:attrName>
                                        </p:attrNameLst>
                                      </p:cBhvr>
                                      <p:to>
                                        <p:strVal val="visible"/>
                                      </p:to>
                                    </p:set>
                                    <p:animEffect transition="in" filter="fade">
                                      <p:cBhvr>
                                        <p:cTn id="17" dur="1000"/>
                                        <p:tgtEl>
                                          <p:spTgt spid="72727"/>
                                        </p:tgtEl>
                                      </p:cBhvr>
                                    </p:animEffect>
                                    <p:anim calcmode="lin" valueType="num">
                                      <p:cBhvr>
                                        <p:cTn id="18" dur="1000" fill="hold"/>
                                        <p:tgtEl>
                                          <p:spTgt spid="72727"/>
                                        </p:tgtEl>
                                        <p:attrNameLst>
                                          <p:attrName>ppt_x</p:attrName>
                                        </p:attrNameLst>
                                      </p:cBhvr>
                                      <p:tavLst>
                                        <p:tav tm="0">
                                          <p:val>
                                            <p:strVal val="#ppt_x"/>
                                          </p:val>
                                        </p:tav>
                                        <p:tav tm="100000">
                                          <p:val>
                                            <p:strVal val="#ppt_x"/>
                                          </p:val>
                                        </p:tav>
                                      </p:tavLst>
                                    </p:anim>
                                    <p:anim calcmode="lin" valueType="num">
                                      <p:cBhvr>
                                        <p:cTn id="19" dur="1000" fill="hold"/>
                                        <p:tgtEl>
                                          <p:spTgt spid="72727"/>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72717"/>
                                        </p:tgtEl>
                                        <p:attrNameLst>
                                          <p:attrName>style.visibility</p:attrName>
                                        </p:attrNameLst>
                                      </p:cBhvr>
                                      <p:to>
                                        <p:strVal val="visible"/>
                                      </p:to>
                                    </p:set>
                                    <p:animEffect transition="in" filter="fade">
                                      <p:cBhvr>
                                        <p:cTn id="22" dur="1000"/>
                                        <p:tgtEl>
                                          <p:spTgt spid="72717"/>
                                        </p:tgtEl>
                                      </p:cBhvr>
                                    </p:animEffect>
                                    <p:anim calcmode="lin" valueType="num">
                                      <p:cBhvr>
                                        <p:cTn id="23" dur="1000" fill="hold"/>
                                        <p:tgtEl>
                                          <p:spTgt spid="72717"/>
                                        </p:tgtEl>
                                        <p:attrNameLst>
                                          <p:attrName>ppt_x</p:attrName>
                                        </p:attrNameLst>
                                      </p:cBhvr>
                                      <p:tavLst>
                                        <p:tav tm="0">
                                          <p:val>
                                            <p:strVal val="#ppt_x"/>
                                          </p:val>
                                        </p:tav>
                                        <p:tav tm="100000">
                                          <p:val>
                                            <p:strVal val="#ppt_x"/>
                                          </p:val>
                                        </p:tav>
                                      </p:tavLst>
                                    </p:anim>
                                    <p:anim calcmode="lin" valueType="num">
                                      <p:cBhvr>
                                        <p:cTn id="24" dur="1000" fill="hold"/>
                                        <p:tgtEl>
                                          <p:spTgt spid="72717"/>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72728"/>
                                        </p:tgtEl>
                                        <p:attrNameLst>
                                          <p:attrName>style.visibility</p:attrName>
                                        </p:attrNameLst>
                                      </p:cBhvr>
                                      <p:to>
                                        <p:strVal val="visible"/>
                                      </p:to>
                                    </p:set>
                                    <p:animEffect transition="in" filter="fade">
                                      <p:cBhvr>
                                        <p:cTn id="27" dur="1000"/>
                                        <p:tgtEl>
                                          <p:spTgt spid="72728"/>
                                        </p:tgtEl>
                                      </p:cBhvr>
                                    </p:animEffect>
                                    <p:anim calcmode="lin" valueType="num">
                                      <p:cBhvr>
                                        <p:cTn id="28" dur="1000" fill="hold"/>
                                        <p:tgtEl>
                                          <p:spTgt spid="72728"/>
                                        </p:tgtEl>
                                        <p:attrNameLst>
                                          <p:attrName>ppt_x</p:attrName>
                                        </p:attrNameLst>
                                      </p:cBhvr>
                                      <p:tavLst>
                                        <p:tav tm="0">
                                          <p:val>
                                            <p:strVal val="#ppt_x"/>
                                          </p:val>
                                        </p:tav>
                                        <p:tav tm="100000">
                                          <p:val>
                                            <p:strVal val="#ppt_x"/>
                                          </p:val>
                                        </p:tav>
                                      </p:tavLst>
                                    </p:anim>
                                    <p:anim calcmode="lin" valueType="num">
                                      <p:cBhvr>
                                        <p:cTn id="29" dur="1000" fill="hold"/>
                                        <p:tgtEl>
                                          <p:spTgt spid="72728"/>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72719"/>
                                        </p:tgtEl>
                                        <p:attrNameLst>
                                          <p:attrName>style.visibility</p:attrName>
                                        </p:attrNameLst>
                                      </p:cBhvr>
                                      <p:to>
                                        <p:strVal val="visible"/>
                                      </p:to>
                                    </p:set>
                                    <p:animEffect transition="in" filter="fade">
                                      <p:cBhvr>
                                        <p:cTn id="32" dur="1000"/>
                                        <p:tgtEl>
                                          <p:spTgt spid="72719"/>
                                        </p:tgtEl>
                                      </p:cBhvr>
                                    </p:animEffect>
                                    <p:anim calcmode="lin" valueType="num">
                                      <p:cBhvr>
                                        <p:cTn id="33" dur="1000" fill="hold"/>
                                        <p:tgtEl>
                                          <p:spTgt spid="72719"/>
                                        </p:tgtEl>
                                        <p:attrNameLst>
                                          <p:attrName>ppt_x</p:attrName>
                                        </p:attrNameLst>
                                      </p:cBhvr>
                                      <p:tavLst>
                                        <p:tav tm="0">
                                          <p:val>
                                            <p:strVal val="#ppt_x"/>
                                          </p:val>
                                        </p:tav>
                                        <p:tav tm="100000">
                                          <p:val>
                                            <p:strVal val="#ppt_x"/>
                                          </p:val>
                                        </p:tav>
                                      </p:tavLst>
                                    </p:anim>
                                    <p:anim calcmode="lin" valueType="num">
                                      <p:cBhvr>
                                        <p:cTn id="34" dur="1000" fill="hold"/>
                                        <p:tgtEl>
                                          <p:spTgt spid="727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6" grpId="0"/>
      <p:bldP spid="72727" grpId="0"/>
      <p:bldP spid="727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直接连接符 13"/>
          <p:cNvSpPr>
            <a:spLocks noChangeShapeType="1"/>
          </p:cNvSpPr>
          <p:nvPr/>
        </p:nvSpPr>
        <p:spPr bwMode="auto">
          <a:xfrm>
            <a:off x="674688" y="927100"/>
            <a:ext cx="8313737" cy="0"/>
          </a:xfrm>
          <a:prstGeom prst="line">
            <a:avLst/>
          </a:prstGeom>
          <a:noFill/>
          <a:ln w="6350">
            <a:solidFill>
              <a:srgbClr val="4A7EBB">
                <a:alpha val="25098"/>
              </a:srgbClr>
            </a:solidFill>
            <a:bevel/>
            <a:headEnd/>
            <a:tailEnd/>
          </a:ln>
        </p:spPr>
        <p:txBody>
          <a:bodyPr/>
          <a:lstStyle/>
          <a:p>
            <a:endParaRPr lang="zh-CN" altLang="en-US"/>
          </a:p>
        </p:txBody>
      </p:sp>
      <p:pic>
        <p:nvPicPr>
          <p:cNvPr id="198" name="图片 197"/>
          <p:cNvPicPr>
            <a:picLocks noChangeAspect="1"/>
          </p:cNvPicPr>
          <p:nvPr/>
        </p:nvPicPr>
        <p:blipFill>
          <a:blip r:embed="rId2" cstate="print"/>
          <a:stretch>
            <a:fillRect/>
          </a:stretch>
        </p:blipFill>
        <p:spPr>
          <a:xfrm>
            <a:off x="335816" y="128624"/>
            <a:ext cx="897094" cy="793629"/>
          </a:xfrm>
          <a:prstGeom prst="rect">
            <a:avLst/>
          </a:prstGeom>
          <a:effectLst>
            <a:reflection blurRad="6350" stA="52000" endA="300" endPos="35000" dir="5400000" sy="-100000" algn="bl" rotWithShape="0"/>
          </a:effectLst>
        </p:spPr>
      </p:pic>
      <p:sp>
        <p:nvSpPr>
          <p:cNvPr id="73731" name="文本框 344"/>
          <p:cNvSpPr txBox="1">
            <a:spLocks noChangeArrowheads="1"/>
          </p:cNvSpPr>
          <p:nvPr/>
        </p:nvSpPr>
        <p:spPr bwMode="auto">
          <a:xfrm>
            <a:off x="1238250" y="219075"/>
            <a:ext cx="7753350" cy="701675"/>
          </a:xfrm>
          <a:prstGeom prst="rect">
            <a:avLst/>
          </a:prstGeom>
          <a:noFill/>
          <a:ln w="9525">
            <a:noFill/>
            <a:miter lim="800000"/>
            <a:headEnd/>
            <a:tailEnd/>
          </a:ln>
        </p:spPr>
        <p:txBody>
          <a:bodyPr wrap="none">
            <a:spAutoFit/>
          </a:bodyPr>
          <a:lstStyle/>
          <a:p>
            <a:pPr marL="800100" lvl="1" indent="-342900"/>
            <a:r>
              <a:rPr lang="zh-CN" altLang="en-US" sz="4000">
                <a:solidFill>
                  <a:srgbClr val="31B5D6"/>
                </a:solidFill>
                <a:latin typeface="微软雅黑" pitchFamily="34" charset="-122"/>
                <a:ea typeface="微软雅黑" pitchFamily="34" charset="-122"/>
              </a:rPr>
              <a:t>话题检测与跟踪的一般系统模型</a:t>
            </a:r>
            <a:endParaRPr lang="zh-CN" altLang="en-US" sz="4000">
              <a:solidFill>
                <a:srgbClr val="31B5D6"/>
              </a:solidFill>
              <a:latin typeface="微软雅黑" pitchFamily="34" charset="-122"/>
              <a:ea typeface="微软雅黑" pitchFamily="34" charset="-122"/>
              <a:cs typeface="华康俪金黑W8(P)"/>
            </a:endParaRPr>
          </a:p>
        </p:txBody>
      </p:sp>
      <p:sp>
        <p:nvSpPr>
          <p:cNvPr id="73732" name="文本框 70"/>
          <p:cNvSpPr txBox="1">
            <a:spLocks noChangeArrowheads="1"/>
          </p:cNvSpPr>
          <p:nvPr/>
        </p:nvSpPr>
        <p:spPr bwMode="auto">
          <a:xfrm>
            <a:off x="1236663" y="1184275"/>
            <a:ext cx="2622550" cy="579438"/>
          </a:xfrm>
          <a:prstGeom prst="rect">
            <a:avLst/>
          </a:prstGeom>
          <a:noFill/>
          <a:ln w="9525">
            <a:noFill/>
            <a:miter lim="800000"/>
            <a:headEnd/>
            <a:tailEnd/>
          </a:ln>
        </p:spPr>
        <p:txBody>
          <a:bodyPr wrap="none">
            <a:spAutoFit/>
          </a:bodyPr>
          <a:lstStyle/>
          <a:p>
            <a:r>
              <a:rPr lang="zh-CN" altLang="en-US" sz="3200">
                <a:solidFill>
                  <a:srgbClr val="F784A5"/>
                </a:solidFill>
                <a:latin typeface="华康俪金黑W8(P)"/>
                <a:ea typeface="华康俪金黑W8(P)"/>
                <a:cs typeface="华康俪金黑W8(P)"/>
              </a:rPr>
              <a:t>聚类分析策略</a:t>
            </a:r>
          </a:p>
        </p:txBody>
      </p:sp>
      <p:sp>
        <p:nvSpPr>
          <p:cNvPr id="73733" name="Rectangle 6"/>
          <p:cNvSpPr>
            <a:spLocks noChangeArrowheads="1"/>
          </p:cNvSpPr>
          <p:nvPr/>
        </p:nvSpPr>
        <p:spPr bwMode="auto">
          <a:xfrm>
            <a:off x="0" y="2344738"/>
            <a:ext cx="12192000" cy="0"/>
          </a:xfrm>
          <a:prstGeom prst="rect">
            <a:avLst/>
          </a:prstGeom>
          <a:noFill/>
          <a:ln w="9525">
            <a:noFill/>
            <a:miter lim="800000"/>
            <a:headEnd/>
            <a:tailEnd/>
          </a:ln>
        </p:spPr>
        <p:txBody>
          <a:bodyPr wrap="none" anchor="ctr">
            <a:spAutoFit/>
          </a:bodyPr>
          <a:lstStyle/>
          <a:p>
            <a:endParaRPr lang="zh-CN" altLang="en-US"/>
          </a:p>
        </p:txBody>
      </p:sp>
      <p:sp>
        <p:nvSpPr>
          <p:cNvPr id="73734" name="Rectangle 7"/>
          <p:cNvSpPr>
            <a:spLocks noChangeArrowheads="1"/>
          </p:cNvSpPr>
          <p:nvPr/>
        </p:nvSpPr>
        <p:spPr bwMode="auto">
          <a:xfrm>
            <a:off x="0" y="3048000"/>
            <a:ext cx="12192000" cy="0"/>
          </a:xfrm>
          <a:prstGeom prst="rect">
            <a:avLst/>
          </a:prstGeom>
          <a:noFill/>
          <a:ln w="9525">
            <a:noFill/>
            <a:miter lim="800000"/>
            <a:headEnd/>
            <a:tailEnd/>
          </a:ln>
        </p:spPr>
        <p:txBody>
          <a:bodyPr wrap="none" anchor="ctr">
            <a:spAutoFit/>
          </a:bodyPr>
          <a:lstStyle/>
          <a:p>
            <a:endParaRPr lang="zh-CN" altLang="en-US"/>
          </a:p>
        </p:txBody>
      </p:sp>
      <p:sp>
        <p:nvSpPr>
          <p:cNvPr id="73735" name="Rectangle 14"/>
          <p:cNvSpPr>
            <a:spLocks noChangeArrowheads="1"/>
          </p:cNvSpPr>
          <p:nvPr/>
        </p:nvSpPr>
        <p:spPr bwMode="auto">
          <a:xfrm>
            <a:off x="1441450" y="2346325"/>
            <a:ext cx="2887663" cy="2563813"/>
          </a:xfrm>
          <a:prstGeom prst="rect">
            <a:avLst/>
          </a:prstGeom>
          <a:noFill/>
          <a:ln w="9525">
            <a:noFill/>
            <a:miter lim="800000"/>
            <a:headEnd/>
            <a:tailEnd/>
          </a:ln>
        </p:spPr>
        <p:txBody>
          <a:bodyPr anchor="ctr">
            <a:spAutoFit/>
          </a:bodyPr>
          <a:lstStyle/>
          <a:p>
            <a:r>
              <a:rPr lang="zh-CN" altLang="en-US">
                <a:ea typeface="微软雅黑" pitchFamily="34" charset="-122"/>
              </a:rPr>
              <a:t>       通常的做法是把新报道和已有话题进行比较，如果相似度高于某个阈值，则把新报道归入相似度最高的话题中，如果对所有话题的相似度都低于阈值，则创建一个新话题。</a:t>
            </a:r>
          </a:p>
          <a:p>
            <a:r>
              <a:rPr lang="zh-CN" altLang="en-US">
                <a:ea typeface="微软雅黑" pitchFamily="34" charset="-122"/>
              </a:rPr>
              <a:t>例如</a:t>
            </a:r>
            <a:r>
              <a:rPr lang="en-US" altLang="zh-CN">
                <a:ea typeface="微软雅黑" pitchFamily="34" charset="-122"/>
              </a:rPr>
              <a:t>k-means</a:t>
            </a:r>
            <a:r>
              <a:rPr lang="zh-CN" altLang="en-US">
                <a:ea typeface="微软雅黑" pitchFamily="34" charset="-122"/>
              </a:rPr>
              <a:t>算法、</a:t>
            </a:r>
            <a:r>
              <a:rPr lang="en-US" altLang="zh-CN">
                <a:ea typeface="微软雅黑" pitchFamily="34" charset="-122"/>
              </a:rPr>
              <a:t>KNN</a:t>
            </a:r>
            <a:r>
              <a:rPr lang="zh-CN" altLang="en-US">
                <a:ea typeface="微软雅黑" pitchFamily="34" charset="-122"/>
              </a:rPr>
              <a:t>算法。</a:t>
            </a:r>
            <a:r>
              <a:rPr lang="zh-CN" altLang="en-US"/>
              <a:t> </a:t>
            </a:r>
          </a:p>
        </p:txBody>
      </p:sp>
      <p:sp>
        <p:nvSpPr>
          <p:cNvPr id="73736" name="AutoShape 38"/>
          <p:cNvSpPr>
            <a:spLocks noChangeArrowheads="1"/>
          </p:cNvSpPr>
          <p:nvPr/>
        </p:nvSpPr>
        <p:spPr bwMode="auto">
          <a:xfrm>
            <a:off x="5673725" y="2141538"/>
            <a:ext cx="1181100" cy="647700"/>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a:ea typeface="微软雅黑" pitchFamily="34" charset="-122"/>
              </a:rPr>
              <a:t>新报道</a:t>
            </a:r>
          </a:p>
        </p:txBody>
      </p:sp>
      <p:sp>
        <p:nvSpPr>
          <p:cNvPr id="73737" name="AutoShape 40"/>
          <p:cNvSpPr>
            <a:spLocks noChangeArrowheads="1"/>
          </p:cNvSpPr>
          <p:nvPr/>
        </p:nvSpPr>
        <p:spPr bwMode="auto">
          <a:xfrm>
            <a:off x="5256213" y="4899025"/>
            <a:ext cx="1571625" cy="504825"/>
          </a:xfrm>
          <a:prstGeom prst="roundRect">
            <a:avLst>
              <a:gd name="adj" fmla="val 16667"/>
            </a:avLst>
          </a:prstGeom>
          <a:solidFill>
            <a:schemeClr val="accent1"/>
          </a:solidFill>
          <a:ln w="9525" algn="ctr">
            <a:solidFill>
              <a:schemeClr val="tx1"/>
            </a:solidFill>
            <a:round/>
            <a:headEnd/>
            <a:tailEnd/>
          </a:ln>
        </p:spPr>
        <p:txBody>
          <a:bodyPr wrap="none" anchor="ctr"/>
          <a:lstStyle/>
          <a:p>
            <a:pPr algn="ctr"/>
            <a:r>
              <a:rPr lang="zh-CN" altLang="en-US">
                <a:ea typeface="微软雅黑" pitchFamily="34" charset="-122"/>
              </a:rPr>
              <a:t>归入相应话题</a:t>
            </a:r>
          </a:p>
        </p:txBody>
      </p:sp>
      <p:sp>
        <p:nvSpPr>
          <p:cNvPr id="73738" name="AutoShape 43"/>
          <p:cNvSpPr>
            <a:spLocks noChangeArrowheads="1"/>
          </p:cNvSpPr>
          <p:nvPr/>
        </p:nvSpPr>
        <p:spPr bwMode="auto">
          <a:xfrm>
            <a:off x="6392863" y="3586163"/>
            <a:ext cx="1482725" cy="523875"/>
          </a:xfrm>
          <a:prstGeom prst="roundRect">
            <a:avLst>
              <a:gd name="adj" fmla="val 16667"/>
            </a:avLst>
          </a:prstGeom>
          <a:solidFill>
            <a:schemeClr val="accent1"/>
          </a:solidFill>
          <a:ln w="9525" algn="ctr">
            <a:solidFill>
              <a:schemeClr val="tx1"/>
            </a:solidFill>
            <a:round/>
            <a:headEnd/>
            <a:tailEnd/>
          </a:ln>
        </p:spPr>
        <p:txBody>
          <a:bodyPr wrap="none" anchor="ctr"/>
          <a:lstStyle/>
          <a:p>
            <a:pPr algn="ctr"/>
            <a:r>
              <a:rPr lang="zh-CN" altLang="en-US">
                <a:ea typeface="微软雅黑" pitchFamily="34" charset="-122"/>
              </a:rPr>
              <a:t>相似度比较</a:t>
            </a:r>
          </a:p>
        </p:txBody>
      </p:sp>
      <p:sp>
        <p:nvSpPr>
          <p:cNvPr id="73739" name="AutoShape 44"/>
          <p:cNvSpPr>
            <a:spLocks noChangeArrowheads="1"/>
          </p:cNvSpPr>
          <p:nvPr/>
        </p:nvSpPr>
        <p:spPr bwMode="auto">
          <a:xfrm>
            <a:off x="7799388" y="2159000"/>
            <a:ext cx="1181100" cy="647700"/>
          </a:xfrm>
          <a:prstGeom prst="roundRect">
            <a:avLst>
              <a:gd name="adj" fmla="val 16667"/>
            </a:avLst>
          </a:prstGeom>
          <a:solidFill>
            <a:schemeClr val="accent1"/>
          </a:solidFill>
          <a:ln w="9525" algn="ctr">
            <a:solidFill>
              <a:schemeClr val="tx1"/>
            </a:solidFill>
            <a:round/>
            <a:headEnd/>
            <a:tailEnd/>
          </a:ln>
        </p:spPr>
        <p:txBody>
          <a:bodyPr wrap="none" anchor="ctr"/>
          <a:lstStyle/>
          <a:p>
            <a:pPr algn="ctr"/>
            <a:r>
              <a:rPr lang="zh-CN" altLang="en-US">
                <a:ea typeface="微软雅黑" pitchFamily="34" charset="-122"/>
              </a:rPr>
              <a:t>已有话题</a:t>
            </a:r>
          </a:p>
        </p:txBody>
      </p:sp>
      <p:sp>
        <p:nvSpPr>
          <p:cNvPr id="73740" name="Line 49"/>
          <p:cNvSpPr>
            <a:spLocks noChangeShapeType="1"/>
          </p:cNvSpPr>
          <p:nvPr/>
        </p:nvSpPr>
        <p:spPr bwMode="auto">
          <a:xfrm>
            <a:off x="6300788" y="2801938"/>
            <a:ext cx="798512" cy="755650"/>
          </a:xfrm>
          <a:prstGeom prst="line">
            <a:avLst/>
          </a:prstGeom>
          <a:noFill/>
          <a:ln w="9525">
            <a:solidFill>
              <a:schemeClr val="tx1"/>
            </a:solidFill>
            <a:round/>
            <a:headEnd/>
            <a:tailEnd/>
          </a:ln>
        </p:spPr>
        <p:txBody>
          <a:bodyPr/>
          <a:lstStyle/>
          <a:p>
            <a:endParaRPr lang="zh-CN" altLang="en-US"/>
          </a:p>
        </p:txBody>
      </p:sp>
      <p:sp>
        <p:nvSpPr>
          <p:cNvPr id="73741" name="Line 50"/>
          <p:cNvSpPr>
            <a:spLocks noChangeShapeType="1"/>
          </p:cNvSpPr>
          <p:nvPr/>
        </p:nvSpPr>
        <p:spPr bwMode="auto">
          <a:xfrm flipH="1">
            <a:off x="7173913" y="2833688"/>
            <a:ext cx="1314450" cy="719137"/>
          </a:xfrm>
          <a:prstGeom prst="line">
            <a:avLst/>
          </a:prstGeom>
          <a:noFill/>
          <a:ln w="9525">
            <a:solidFill>
              <a:schemeClr val="tx1"/>
            </a:solidFill>
            <a:round/>
            <a:headEnd/>
            <a:tailEnd/>
          </a:ln>
        </p:spPr>
        <p:txBody>
          <a:bodyPr/>
          <a:lstStyle/>
          <a:p>
            <a:endParaRPr lang="zh-CN" altLang="en-US"/>
          </a:p>
        </p:txBody>
      </p:sp>
      <p:sp>
        <p:nvSpPr>
          <p:cNvPr id="73742" name="Line 51"/>
          <p:cNvSpPr>
            <a:spLocks noChangeShapeType="1"/>
          </p:cNvSpPr>
          <p:nvPr/>
        </p:nvSpPr>
        <p:spPr bwMode="auto">
          <a:xfrm flipH="1">
            <a:off x="7092950" y="4119563"/>
            <a:ext cx="9525" cy="390525"/>
          </a:xfrm>
          <a:prstGeom prst="line">
            <a:avLst/>
          </a:prstGeom>
          <a:noFill/>
          <a:ln w="9525">
            <a:solidFill>
              <a:schemeClr val="tx1"/>
            </a:solidFill>
            <a:round/>
            <a:headEnd/>
            <a:tailEnd/>
          </a:ln>
        </p:spPr>
        <p:txBody>
          <a:bodyPr/>
          <a:lstStyle/>
          <a:p>
            <a:endParaRPr lang="zh-CN" altLang="en-US"/>
          </a:p>
        </p:txBody>
      </p:sp>
      <p:sp>
        <p:nvSpPr>
          <p:cNvPr id="73743" name="Line 52"/>
          <p:cNvSpPr>
            <a:spLocks noChangeShapeType="1"/>
          </p:cNvSpPr>
          <p:nvPr/>
        </p:nvSpPr>
        <p:spPr bwMode="auto">
          <a:xfrm flipV="1">
            <a:off x="6100763" y="4519613"/>
            <a:ext cx="984250" cy="17462"/>
          </a:xfrm>
          <a:prstGeom prst="line">
            <a:avLst/>
          </a:prstGeom>
          <a:noFill/>
          <a:ln w="9525">
            <a:solidFill>
              <a:schemeClr val="tx1"/>
            </a:solidFill>
            <a:round/>
            <a:headEnd/>
            <a:tailEnd/>
          </a:ln>
        </p:spPr>
        <p:txBody>
          <a:bodyPr/>
          <a:lstStyle/>
          <a:p>
            <a:endParaRPr lang="zh-CN" altLang="en-US"/>
          </a:p>
        </p:txBody>
      </p:sp>
      <p:sp>
        <p:nvSpPr>
          <p:cNvPr id="73744" name="Line 53"/>
          <p:cNvSpPr>
            <a:spLocks noChangeShapeType="1"/>
          </p:cNvSpPr>
          <p:nvPr/>
        </p:nvSpPr>
        <p:spPr bwMode="auto">
          <a:xfrm>
            <a:off x="7102475" y="4527550"/>
            <a:ext cx="1003300" cy="9525"/>
          </a:xfrm>
          <a:prstGeom prst="line">
            <a:avLst/>
          </a:prstGeom>
          <a:noFill/>
          <a:ln w="9525">
            <a:solidFill>
              <a:schemeClr val="tx1"/>
            </a:solidFill>
            <a:round/>
            <a:headEnd/>
            <a:tailEnd/>
          </a:ln>
        </p:spPr>
        <p:txBody>
          <a:bodyPr/>
          <a:lstStyle/>
          <a:p>
            <a:endParaRPr lang="zh-CN" altLang="en-US"/>
          </a:p>
        </p:txBody>
      </p:sp>
      <p:sp>
        <p:nvSpPr>
          <p:cNvPr id="73745" name="Line 54"/>
          <p:cNvSpPr>
            <a:spLocks noChangeShapeType="1"/>
          </p:cNvSpPr>
          <p:nvPr/>
        </p:nvSpPr>
        <p:spPr bwMode="auto">
          <a:xfrm flipH="1">
            <a:off x="8088313" y="4545013"/>
            <a:ext cx="7937" cy="303212"/>
          </a:xfrm>
          <a:prstGeom prst="line">
            <a:avLst/>
          </a:prstGeom>
          <a:noFill/>
          <a:ln w="9525">
            <a:solidFill>
              <a:schemeClr val="tx1"/>
            </a:solidFill>
            <a:round/>
            <a:headEnd/>
            <a:tailEnd/>
          </a:ln>
        </p:spPr>
        <p:txBody>
          <a:bodyPr/>
          <a:lstStyle/>
          <a:p>
            <a:endParaRPr lang="zh-CN" altLang="en-US"/>
          </a:p>
        </p:txBody>
      </p:sp>
      <p:sp>
        <p:nvSpPr>
          <p:cNvPr id="73746" name="Line 55"/>
          <p:cNvSpPr>
            <a:spLocks noChangeShapeType="1"/>
          </p:cNvSpPr>
          <p:nvPr/>
        </p:nvSpPr>
        <p:spPr bwMode="auto">
          <a:xfrm>
            <a:off x="6108700" y="4554538"/>
            <a:ext cx="0" cy="328612"/>
          </a:xfrm>
          <a:prstGeom prst="line">
            <a:avLst/>
          </a:prstGeom>
          <a:noFill/>
          <a:ln w="9525">
            <a:solidFill>
              <a:schemeClr val="tx1"/>
            </a:solidFill>
            <a:round/>
            <a:headEnd/>
            <a:tailEnd/>
          </a:ln>
        </p:spPr>
        <p:txBody>
          <a:bodyPr/>
          <a:lstStyle/>
          <a:p>
            <a:endParaRPr lang="zh-CN" altLang="en-US"/>
          </a:p>
        </p:txBody>
      </p:sp>
      <p:sp>
        <p:nvSpPr>
          <p:cNvPr id="73747" name="AutoShape 56"/>
          <p:cNvSpPr>
            <a:spLocks noChangeArrowheads="1"/>
          </p:cNvSpPr>
          <p:nvPr/>
        </p:nvSpPr>
        <p:spPr bwMode="auto">
          <a:xfrm>
            <a:off x="7407275" y="4884738"/>
            <a:ext cx="1571625" cy="504825"/>
          </a:xfrm>
          <a:prstGeom prst="roundRect">
            <a:avLst>
              <a:gd name="adj" fmla="val 16667"/>
            </a:avLst>
          </a:prstGeom>
          <a:solidFill>
            <a:schemeClr val="accent1"/>
          </a:solidFill>
          <a:ln w="9525" algn="ctr">
            <a:solidFill>
              <a:schemeClr val="tx1"/>
            </a:solidFill>
            <a:round/>
            <a:headEnd/>
            <a:tailEnd/>
          </a:ln>
        </p:spPr>
        <p:txBody>
          <a:bodyPr wrap="none" anchor="ctr"/>
          <a:lstStyle/>
          <a:p>
            <a:pPr algn="ctr"/>
            <a:r>
              <a:rPr lang="zh-CN" altLang="en-US">
                <a:ea typeface="微软雅黑" pitchFamily="34" charset="-122"/>
              </a:rPr>
              <a:t>创建新话题</a:t>
            </a:r>
          </a:p>
        </p:txBody>
      </p:sp>
      <p:sp>
        <p:nvSpPr>
          <p:cNvPr id="73748" name="Text Box 57"/>
          <p:cNvSpPr txBox="1">
            <a:spLocks noChangeArrowheads="1"/>
          </p:cNvSpPr>
          <p:nvPr/>
        </p:nvSpPr>
        <p:spPr bwMode="auto">
          <a:xfrm>
            <a:off x="6096000" y="4262438"/>
            <a:ext cx="793750" cy="274637"/>
          </a:xfrm>
          <a:prstGeom prst="rect">
            <a:avLst/>
          </a:prstGeom>
          <a:noFill/>
          <a:ln w="9525">
            <a:noFill/>
            <a:miter lim="800000"/>
            <a:headEnd/>
            <a:tailEnd/>
          </a:ln>
        </p:spPr>
        <p:txBody>
          <a:bodyPr wrap="none">
            <a:spAutoFit/>
          </a:bodyPr>
          <a:lstStyle/>
          <a:p>
            <a:r>
              <a:rPr lang="zh-CN" altLang="en-US" sz="1200">
                <a:ea typeface="微软雅黑" pitchFamily="34" charset="-122"/>
              </a:rPr>
              <a:t>大于阈值</a:t>
            </a:r>
          </a:p>
        </p:txBody>
      </p:sp>
      <p:sp>
        <p:nvSpPr>
          <p:cNvPr id="73749" name="Text Box 58"/>
          <p:cNvSpPr txBox="1">
            <a:spLocks noChangeArrowheads="1"/>
          </p:cNvSpPr>
          <p:nvPr/>
        </p:nvSpPr>
        <p:spPr bwMode="auto">
          <a:xfrm>
            <a:off x="7316788" y="4275138"/>
            <a:ext cx="793750" cy="274637"/>
          </a:xfrm>
          <a:prstGeom prst="rect">
            <a:avLst/>
          </a:prstGeom>
          <a:noFill/>
          <a:ln w="9525">
            <a:noFill/>
            <a:miter lim="800000"/>
            <a:headEnd/>
            <a:tailEnd/>
          </a:ln>
        </p:spPr>
        <p:txBody>
          <a:bodyPr wrap="none">
            <a:spAutoFit/>
          </a:bodyPr>
          <a:lstStyle/>
          <a:p>
            <a:r>
              <a:rPr lang="zh-CN" altLang="en-US" sz="1200">
                <a:ea typeface="微软雅黑" pitchFamily="34" charset="-122"/>
              </a:rPr>
              <a:t>小于阈值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73735"/>
                                        </p:tgtEl>
                                        <p:attrNameLst>
                                          <p:attrName>style.visibility</p:attrName>
                                        </p:attrNameLst>
                                      </p:cBhvr>
                                      <p:to>
                                        <p:strVal val="visible"/>
                                      </p:to>
                                    </p:set>
                                    <p:anim calcmode="lin" valueType="num">
                                      <p:cBhvr>
                                        <p:cTn id="7" dur="1000" fill="hold"/>
                                        <p:tgtEl>
                                          <p:spTgt spid="73735"/>
                                        </p:tgtEl>
                                        <p:attrNameLst>
                                          <p:attrName>ppt_x</p:attrName>
                                        </p:attrNameLst>
                                      </p:cBhvr>
                                      <p:tavLst>
                                        <p:tav tm="0">
                                          <p:val>
                                            <p:strVal val="#ppt_x-.2"/>
                                          </p:val>
                                        </p:tav>
                                        <p:tav tm="100000">
                                          <p:val>
                                            <p:strVal val="#ppt_x"/>
                                          </p:val>
                                        </p:tav>
                                      </p:tavLst>
                                    </p:anim>
                                    <p:anim calcmode="lin" valueType="num">
                                      <p:cBhvr>
                                        <p:cTn id="8" dur="1000" fill="hold"/>
                                        <p:tgtEl>
                                          <p:spTgt spid="73735"/>
                                        </p:tgtEl>
                                        <p:attrNameLst>
                                          <p:attrName>ppt_y</p:attrName>
                                        </p:attrNameLst>
                                      </p:cBhvr>
                                      <p:tavLst>
                                        <p:tav tm="0">
                                          <p:val>
                                            <p:strVal val="#ppt_y"/>
                                          </p:val>
                                        </p:tav>
                                        <p:tav tm="100000">
                                          <p:val>
                                            <p:strVal val="#ppt_y"/>
                                          </p:val>
                                        </p:tav>
                                      </p:tavLst>
                                    </p:anim>
                                    <p:animEffect transition="in" filter="wipe(right)" prLst="gradientSize: 0.1">
                                      <p:cBhvr>
                                        <p:cTn id="9" dur="1000"/>
                                        <p:tgtEl>
                                          <p:spTgt spid="73735"/>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73736"/>
                                        </p:tgtEl>
                                        <p:attrNameLst>
                                          <p:attrName>style.visibility</p:attrName>
                                        </p:attrNameLst>
                                      </p:cBhvr>
                                      <p:to>
                                        <p:strVal val="visible"/>
                                      </p:to>
                                    </p:set>
                                    <p:anim calcmode="lin" valueType="num">
                                      <p:cBhvr>
                                        <p:cTn id="12" dur="1000" fill="hold"/>
                                        <p:tgtEl>
                                          <p:spTgt spid="73736"/>
                                        </p:tgtEl>
                                        <p:attrNameLst>
                                          <p:attrName>ppt_x</p:attrName>
                                        </p:attrNameLst>
                                      </p:cBhvr>
                                      <p:tavLst>
                                        <p:tav tm="0">
                                          <p:val>
                                            <p:strVal val="#ppt_x-.2"/>
                                          </p:val>
                                        </p:tav>
                                        <p:tav tm="100000">
                                          <p:val>
                                            <p:strVal val="#ppt_x"/>
                                          </p:val>
                                        </p:tav>
                                      </p:tavLst>
                                    </p:anim>
                                    <p:anim calcmode="lin" valueType="num">
                                      <p:cBhvr>
                                        <p:cTn id="13" dur="1000" fill="hold"/>
                                        <p:tgtEl>
                                          <p:spTgt spid="73736"/>
                                        </p:tgtEl>
                                        <p:attrNameLst>
                                          <p:attrName>ppt_y</p:attrName>
                                        </p:attrNameLst>
                                      </p:cBhvr>
                                      <p:tavLst>
                                        <p:tav tm="0">
                                          <p:val>
                                            <p:strVal val="#ppt_y"/>
                                          </p:val>
                                        </p:tav>
                                        <p:tav tm="100000">
                                          <p:val>
                                            <p:strVal val="#ppt_y"/>
                                          </p:val>
                                        </p:tav>
                                      </p:tavLst>
                                    </p:anim>
                                    <p:animEffect transition="in" filter="wipe(right)" prLst="gradientSize: 0.1">
                                      <p:cBhvr>
                                        <p:cTn id="14" dur="1000"/>
                                        <p:tgtEl>
                                          <p:spTgt spid="73736"/>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73737"/>
                                        </p:tgtEl>
                                        <p:attrNameLst>
                                          <p:attrName>style.visibility</p:attrName>
                                        </p:attrNameLst>
                                      </p:cBhvr>
                                      <p:to>
                                        <p:strVal val="visible"/>
                                      </p:to>
                                    </p:set>
                                    <p:anim calcmode="lin" valueType="num">
                                      <p:cBhvr>
                                        <p:cTn id="17" dur="1000" fill="hold"/>
                                        <p:tgtEl>
                                          <p:spTgt spid="73737"/>
                                        </p:tgtEl>
                                        <p:attrNameLst>
                                          <p:attrName>ppt_x</p:attrName>
                                        </p:attrNameLst>
                                      </p:cBhvr>
                                      <p:tavLst>
                                        <p:tav tm="0">
                                          <p:val>
                                            <p:strVal val="#ppt_x-.2"/>
                                          </p:val>
                                        </p:tav>
                                        <p:tav tm="100000">
                                          <p:val>
                                            <p:strVal val="#ppt_x"/>
                                          </p:val>
                                        </p:tav>
                                      </p:tavLst>
                                    </p:anim>
                                    <p:anim calcmode="lin" valueType="num">
                                      <p:cBhvr>
                                        <p:cTn id="18" dur="1000" fill="hold"/>
                                        <p:tgtEl>
                                          <p:spTgt spid="73737"/>
                                        </p:tgtEl>
                                        <p:attrNameLst>
                                          <p:attrName>ppt_y</p:attrName>
                                        </p:attrNameLst>
                                      </p:cBhvr>
                                      <p:tavLst>
                                        <p:tav tm="0">
                                          <p:val>
                                            <p:strVal val="#ppt_y"/>
                                          </p:val>
                                        </p:tav>
                                        <p:tav tm="100000">
                                          <p:val>
                                            <p:strVal val="#ppt_y"/>
                                          </p:val>
                                        </p:tav>
                                      </p:tavLst>
                                    </p:anim>
                                    <p:animEffect transition="in" filter="wipe(right)" prLst="gradientSize: 0.1">
                                      <p:cBhvr>
                                        <p:cTn id="19" dur="1000"/>
                                        <p:tgtEl>
                                          <p:spTgt spid="73737"/>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73738"/>
                                        </p:tgtEl>
                                        <p:attrNameLst>
                                          <p:attrName>style.visibility</p:attrName>
                                        </p:attrNameLst>
                                      </p:cBhvr>
                                      <p:to>
                                        <p:strVal val="visible"/>
                                      </p:to>
                                    </p:set>
                                    <p:anim calcmode="lin" valueType="num">
                                      <p:cBhvr>
                                        <p:cTn id="22" dur="1000" fill="hold"/>
                                        <p:tgtEl>
                                          <p:spTgt spid="73738"/>
                                        </p:tgtEl>
                                        <p:attrNameLst>
                                          <p:attrName>ppt_x</p:attrName>
                                        </p:attrNameLst>
                                      </p:cBhvr>
                                      <p:tavLst>
                                        <p:tav tm="0">
                                          <p:val>
                                            <p:strVal val="#ppt_x-.2"/>
                                          </p:val>
                                        </p:tav>
                                        <p:tav tm="100000">
                                          <p:val>
                                            <p:strVal val="#ppt_x"/>
                                          </p:val>
                                        </p:tav>
                                      </p:tavLst>
                                    </p:anim>
                                    <p:anim calcmode="lin" valueType="num">
                                      <p:cBhvr>
                                        <p:cTn id="23" dur="1000" fill="hold"/>
                                        <p:tgtEl>
                                          <p:spTgt spid="73738"/>
                                        </p:tgtEl>
                                        <p:attrNameLst>
                                          <p:attrName>ppt_y</p:attrName>
                                        </p:attrNameLst>
                                      </p:cBhvr>
                                      <p:tavLst>
                                        <p:tav tm="0">
                                          <p:val>
                                            <p:strVal val="#ppt_y"/>
                                          </p:val>
                                        </p:tav>
                                        <p:tav tm="100000">
                                          <p:val>
                                            <p:strVal val="#ppt_y"/>
                                          </p:val>
                                        </p:tav>
                                      </p:tavLst>
                                    </p:anim>
                                    <p:animEffect transition="in" filter="wipe(right)" prLst="gradientSize: 0.1">
                                      <p:cBhvr>
                                        <p:cTn id="24" dur="1000"/>
                                        <p:tgtEl>
                                          <p:spTgt spid="73738"/>
                                        </p:tgtEl>
                                      </p:cBhvr>
                                    </p:animEffect>
                                  </p:childTnLst>
                                </p:cTn>
                              </p:par>
                              <p:par>
                                <p:cTn id="25" presetID="29" presetClass="entr" presetSubtype="0" fill="hold" grpId="0" nodeType="withEffect">
                                  <p:stCondLst>
                                    <p:cond delay="0"/>
                                  </p:stCondLst>
                                  <p:childTnLst>
                                    <p:set>
                                      <p:cBhvr>
                                        <p:cTn id="26" dur="1" fill="hold">
                                          <p:stCondLst>
                                            <p:cond delay="0"/>
                                          </p:stCondLst>
                                        </p:cTn>
                                        <p:tgtEl>
                                          <p:spTgt spid="73739"/>
                                        </p:tgtEl>
                                        <p:attrNameLst>
                                          <p:attrName>style.visibility</p:attrName>
                                        </p:attrNameLst>
                                      </p:cBhvr>
                                      <p:to>
                                        <p:strVal val="visible"/>
                                      </p:to>
                                    </p:set>
                                    <p:anim calcmode="lin" valueType="num">
                                      <p:cBhvr>
                                        <p:cTn id="27" dur="1000" fill="hold"/>
                                        <p:tgtEl>
                                          <p:spTgt spid="73739"/>
                                        </p:tgtEl>
                                        <p:attrNameLst>
                                          <p:attrName>ppt_x</p:attrName>
                                        </p:attrNameLst>
                                      </p:cBhvr>
                                      <p:tavLst>
                                        <p:tav tm="0">
                                          <p:val>
                                            <p:strVal val="#ppt_x-.2"/>
                                          </p:val>
                                        </p:tav>
                                        <p:tav tm="100000">
                                          <p:val>
                                            <p:strVal val="#ppt_x"/>
                                          </p:val>
                                        </p:tav>
                                      </p:tavLst>
                                    </p:anim>
                                    <p:anim calcmode="lin" valueType="num">
                                      <p:cBhvr>
                                        <p:cTn id="28" dur="1000" fill="hold"/>
                                        <p:tgtEl>
                                          <p:spTgt spid="73739"/>
                                        </p:tgtEl>
                                        <p:attrNameLst>
                                          <p:attrName>ppt_y</p:attrName>
                                        </p:attrNameLst>
                                      </p:cBhvr>
                                      <p:tavLst>
                                        <p:tav tm="0">
                                          <p:val>
                                            <p:strVal val="#ppt_y"/>
                                          </p:val>
                                        </p:tav>
                                        <p:tav tm="100000">
                                          <p:val>
                                            <p:strVal val="#ppt_y"/>
                                          </p:val>
                                        </p:tav>
                                      </p:tavLst>
                                    </p:anim>
                                    <p:animEffect transition="in" filter="wipe(right)" prLst="gradientSize: 0.1">
                                      <p:cBhvr>
                                        <p:cTn id="29" dur="1000"/>
                                        <p:tgtEl>
                                          <p:spTgt spid="73739"/>
                                        </p:tgtEl>
                                      </p:cBhvr>
                                    </p:animEffect>
                                  </p:childTnLst>
                                </p:cTn>
                              </p:par>
                              <p:par>
                                <p:cTn id="30" presetID="29" presetClass="entr" presetSubtype="0" fill="hold" grpId="0" nodeType="withEffect">
                                  <p:stCondLst>
                                    <p:cond delay="0"/>
                                  </p:stCondLst>
                                  <p:childTnLst>
                                    <p:set>
                                      <p:cBhvr>
                                        <p:cTn id="31" dur="1" fill="hold">
                                          <p:stCondLst>
                                            <p:cond delay="0"/>
                                          </p:stCondLst>
                                        </p:cTn>
                                        <p:tgtEl>
                                          <p:spTgt spid="73740"/>
                                        </p:tgtEl>
                                        <p:attrNameLst>
                                          <p:attrName>style.visibility</p:attrName>
                                        </p:attrNameLst>
                                      </p:cBhvr>
                                      <p:to>
                                        <p:strVal val="visible"/>
                                      </p:to>
                                    </p:set>
                                    <p:anim calcmode="lin" valueType="num">
                                      <p:cBhvr>
                                        <p:cTn id="32" dur="1000" fill="hold"/>
                                        <p:tgtEl>
                                          <p:spTgt spid="73740"/>
                                        </p:tgtEl>
                                        <p:attrNameLst>
                                          <p:attrName>ppt_x</p:attrName>
                                        </p:attrNameLst>
                                      </p:cBhvr>
                                      <p:tavLst>
                                        <p:tav tm="0">
                                          <p:val>
                                            <p:strVal val="#ppt_x-.2"/>
                                          </p:val>
                                        </p:tav>
                                        <p:tav tm="100000">
                                          <p:val>
                                            <p:strVal val="#ppt_x"/>
                                          </p:val>
                                        </p:tav>
                                      </p:tavLst>
                                    </p:anim>
                                    <p:anim calcmode="lin" valueType="num">
                                      <p:cBhvr>
                                        <p:cTn id="33" dur="1000" fill="hold"/>
                                        <p:tgtEl>
                                          <p:spTgt spid="73740"/>
                                        </p:tgtEl>
                                        <p:attrNameLst>
                                          <p:attrName>ppt_y</p:attrName>
                                        </p:attrNameLst>
                                      </p:cBhvr>
                                      <p:tavLst>
                                        <p:tav tm="0">
                                          <p:val>
                                            <p:strVal val="#ppt_y"/>
                                          </p:val>
                                        </p:tav>
                                        <p:tav tm="100000">
                                          <p:val>
                                            <p:strVal val="#ppt_y"/>
                                          </p:val>
                                        </p:tav>
                                      </p:tavLst>
                                    </p:anim>
                                    <p:animEffect transition="in" filter="wipe(right)" prLst="gradientSize: 0.1">
                                      <p:cBhvr>
                                        <p:cTn id="34" dur="1000"/>
                                        <p:tgtEl>
                                          <p:spTgt spid="73740"/>
                                        </p:tgtEl>
                                      </p:cBhvr>
                                    </p:animEffect>
                                  </p:childTnLst>
                                </p:cTn>
                              </p:par>
                              <p:par>
                                <p:cTn id="35" presetID="29" presetClass="entr" presetSubtype="0" fill="hold" grpId="0" nodeType="withEffect">
                                  <p:stCondLst>
                                    <p:cond delay="0"/>
                                  </p:stCondLst>
                                  <p:childTnLst>
                                    <p:set>
                                      <p:cBhvr>
                                        <p:cTn id="36" dur="1" fill="hold">
                                          <p:stCondLst>
                                            <p:cond delay="0"/>
                                          </p:stCondLst>
                                        </p:cTn>
                                        <p:tgtEl>
                                          <p:spTgt spid="73741"/>
                                        </p:tgtEl>
                                        <p:attrNameLst>
                                          <p:attrName>style.visibility</p:attrName>
                                        </p:attrNameLst>
                                      </p:cBhvr>
                                      <p:to>
                                        <p:strVal val="visible"/>
                                      </p:to>
                                    </p:set>
                                    <p:anim calcmode="lin" valueType="num">
                                      <p:cBhvr>
                                        <p:cTn id="37" dur="1000" fill="hold"/>
                                        <p:tgtEl>
                                          <p:spTgt spid="73741"/>
                                        </p:tgtEl>
                                        <p:attrNameLst>
                                          <p:attrName>ppt_x</p:attrName>
                                        </p:attrNameLst>
                                      </p:cBhvr>
                                      <p:tavLst>
                                        <p:tav tm="0">
                                          <p:val>
                                            <p:strVal val="#ppt_x-.2"/>
                                          </p:val>
                                        </p:tav>
                                        <p:tav tm="100000">
                                          <p:val>
                                            <p:strVal val="#ppt_x"/>
                                          </p:val>
                                        </p:tav>
                                      </p:tavLst>
                                    </p:anim>
                                    <p:anim calcmode="lin" valueType="num">
                                      <p:cBhvr>
                                        <p:cTn id="38" dur="1000" fill="hold"/>
                                        <p:tgtEl>
                                          <p:spTgt spid="73741"/>
                                        </p:tgtEl>
                                        <p:attrNameLst>
                                          <p:attrName>ppt_y</p:attrName>
                                        </p:attrNameLst>
                                      </p:cBhvr>
                                      <p:tavLst>
                                        <p:tav tm="0">
                                          <p:val>
                                            <p:strVal val="#ppt_y"/>
                                          </p:val>
                                        </p:tav>
                                        <p:tav tm="100000">
                                          <p:val>
                                            <p:strVal val="#ppt_y"/>
                                          </p:val>
                                        </p:tav>
                                      </p:tavLst>
                                    </p:anim>
                                    <p:animEffect transition="in" filter="wipe(right)" prLst="gradientSize: 0.1">
                                      <p:cBhvr>
                                        <p:cTn id="39" dur="1000"/>
                                        <p:tgtEl>
                                          <p:spTgt spid="73741"/>
                                        </p:tgtEl>
                                      </p:cBhvr>
                                    </p:animEffect>
                                  </p:childTnLst>
                                </p:cTn>
                              </p:par>
                              <p:par>
                                <p:cTn id="40" presetID="29" presetClass="entr" presetSubtype="0" fill="hold" grpId="0" nodeType="withEffect">
                                  <p:stCondLst>
                                    <p:cond delay="0"/>
                                  </p:stCondLst>
                                  <p:childTnLst>
                                    <p:set>
                                      <p:cBhvr>
                                        <p:cTn id="41" dur="1" fill="hold">
                                          <p:stCondLst>
                                            <p:cond delay="0"/>
                                          </p:stCondLst>
                                        </p:cTn>
                                        <p:tgtEl>
                                          <p:spTgt spid="73742"/>
                                        </p:tgtEl>
                                        <p:attrNameLst>
                                          <p:attrName>style.visibility</p:attrName>
                                        </p:attrNameLst>
                                      </p:cBhvr>
                                      <p:to>
                                        <p:strVal val="visible"/>
                                      </p:to>
                                    </p:set>
                                    <p:anim calcmode="lin" valueType="num">
                                      <p:cBhvr>
                                        <p:cTn id="42" dur="1000" fill="hold"/>
                                        <p:tgtEl>
                                          <p:spTgt spid="73742"/>
                                        </p:tgtEl>
                                        <p:attrNameLst>
                                          <p:attrName>ppt_x</p:attrName>
                                        </p:attrNameLst>
                                      </p:cBhvr>
                                      <p:tavLst>
                                        <p:tav tm="0">
                                          <p:val>
                                            <p:strVal val="#ppt_x-.2"/>
                                          </p:val>
                                        </p:tav>
                                        <p:tav tm="100000">
                                          <p:val>
                                            <p:strVal val="#ppt_x"/>
                                          </p:val>
                                        </p:tav>
                                      </p:tavLst>
                                    </p:anim>
                                    <p:anim calcmode="lin" valueType="num">
                                      <p:cBhvr>
                                        <p:cTn id="43" dur="1000" fill="hold"/>
                                        <p:tgtEl>
                                          <p:spTgt spid="73742"/>
                                        </p:tgtEl>
                                        <p:attrNameLst>
                                          <p:attrName>ppt_y</p:attrName>
                                        </p:attrNameLst>
                                      </p:cBhvr>
                                      <p:tavLst>
                                        <p:tav tm="0">
                                          <p:val>
                                            <p:strVal val="#ppt_y"/>
                                          </p:val>
                                        </p:tav>
                                        <p:tav tm="100000">
                                          <p:val>
                                            <p:strVal val="#ppt_y"/>
                                          </p:val>
                                        </p:tav>
                                      </p:tavLst>
                                    </p:anim>
                                    <p:animEffect transition="in" filter="wipe(right)" prLst="gradientSize: 0.1">
                                      <p:cBhvr>
                                        <p:cTn id="44" dur="1000"/>
                                        <p:tgtEl>
                                          <p:spTgt spid="73742"/>
                                        </p:tgtEl>
                                      </p:cBhvr>
                                    </p:animEffect>
                                  </p:childTnLst>
                                </p:cTn>
                              </p:par>
                              <p:par>
                                <p:cTn id="45" presetID="29" presetClass="entr" presetSubtype="0" fill="hold" grpId="0" nodeType="withEffect">
                                  <p:stCondLst>
                                    <p:cond delay="0"/>
                                  </p:stCondLst>
                                  <p:childTnLst>
                                    <p:set>
                                      <p:cBhvr>
                                        <p:cTn id="46" dur="1" fill="hold">
                                          <p:stCondLst>
                                            <p:cond delay="0"/>
                                          </p:stCondLst>
                                        </p:cTn>
                                        <p:tgtEl>
                                          <p:spTgt spid="73743"/>
                                        </p:tgtEl>
                                        <p:attrNameLst>
                                          <p:attrName>style.visibility</p:attrName>
                                        </p:attrNameLst>
                                      </p:cBhvr>
                                      <p:to>
                                        <p:strVal val="visible"/>
                                      </p:to>
                                    </p:set>
                                    <p:anim calcmode="lin" valueType="num">
                                      <p:cBhvr>
                                        <p:cTn id="47" dur="1000" fill="hold"/>
                                        <p:tgtEl>
                                          <p:spTgt spid="73743"/>
                                        </p:tgtEl>
                                        <p:attrNameLst>
                                          <p:attrName>ppt_x</p:attrName>
                                        </p:attrNameLst>
                                      </p:cBhvr>
                                      <p:tavLst>
                                        <p:tav tm="0">
                                          <p:val>
                                            <p:strVal val="#ppt_x-.2"/>
                                          </p:val>
                                        </p:tav>
                                        <p:tav tm="100000">
                                          <p:val>
                                            <p:strVal val="#ppt_x"/>
                                          </p:val>
                                        </p:tav>
                                      </p:tavLst>
                                    </p:anim>
                                    <p:anim calcmode="lin" valueType="num">
                                      <p:cBhvr>
                                        <p:cTn id="48" dur="1000" fill="hold"/>
                                        <p:tgtEl>
                                          <p:spTgt spid="73743"/>
                                        </p:tgtEl>
                                        <p:attrNameLst>
                                          <p:attrName>ppt_y</p:attrName>
                                        </p:attrNameLst>
                                      </p:cBhvr>
                                      <p:tavLst>
                                        <p:tav tm="0">
                                          <p:val>
                                            <p:strVal val="#ppt_y"/>
                                          </p:val>
                                        </p:tav>
                                        <p:tav tm="100000">
                                          <p:val>
                                            <p:strVal val="#ppt_y"/>
                                          </p:val>
                                        </p:tav>
                                      </p:tavLst>
                                    </p:anim>
                                    <p:animEffect transition="in" filter="wipe(right)" prLst="gradientSize: 0.1">
                                      <p:cBhvr>
                                        <p:cTn id="49" dur="1000"/>
                                        <p:tgtEl>
                                          <p:spTgt spid="73743"/>
                                        </p:tgtEl>
                                      </p:cBhvr>
                                    </p:animEffect>
                                  </p:childTnLst>
                                </p:cTn>
                              </p:par>
                              <p:par>
                                <p:cTn id="50" presetID="29" presetClass="entr" presetSubtype="0" fill="hold" grpId="0" nodeType="withEffect">
                                  <p:stCondLst>
                                    <p:cond delay="0"/>
                                  </p:stCondLst>
                                  <p:childTnLst>
                                    <p:set>
                                      <p:cBhvr>
                                        <p:cTn id="51" dur="1" fill="hold">
                                          <p:stCondLst>
                                            <p:cond delay="0"/>
                                          </p:stCondLst>
                                        </p:cTn>
                                        <p:tgtEl>
                                          <p:spTgt spid="73744"/>
                                        </p:tgtEl>
                                        <p:attrNameLst>
                                          <p:attrName>style.visibility</p:attrName>
                                        </p:attrNameLst>
                                      </p:cBhvr>
                                      <p:to>
                                        <p:strVal val="visible"/>
                                      </p:to>
                                    </p:set>
                                    <p:anim calcmode="lin" valueType="num">
                                      <p:cBhvr>
                                        <p:cTn id="52" dur="1000" fill="hold"/>
                                        <p:tgtEl>
                                          <p:spTgt spid="73744"/>
                                        </p:tgtEl>
                                        <p:attrNameLst>
                                          <p:attrName>ppt_x</p:attrName>
                                        </p:attrNameLst>
                                      </p:cBhvr>
                                      <p:tavLst>
                                        <p:tav tm="0">
                                          <p:val>
                                            <p:strVal val="#ppt_x-.2"/>
                                          </p:val>
                                        </p:tav>
                                        <p:tav tm="100000">
                                          <p:val>
                                            <p:strVal val="#ppt_x"/>
                                          </p:val>
                                        </p:tav>
                                      </p:tavLst>
                                    </p:anim>
                                    <p:anim calcmode="lin" valueType="num">
                                      <p:cBhvr>
                                        <p:cTn id="53" dur="1000" fill="hold"/>
                                        <p:tgtEl>
                                          <p:spTgt spid="73744"/>
                                        </p:tgtEl>
                                        <p:attrNameLst>
                                          <p:attrName>ppt_y</p:attrName>
                                        </p:attrNameLst>
                                      </p:cBhvr>
                                      <p:tavLst>
                                        <p:tav tm="0">
                                          <p:val>
                                            <p:strVal val="#ppt_y"/>
                                          </p:val>
                                        </p:tav>
                                        <p:tav tm="100000">
                                          <p:val>
                                            <p:strVal val="#ppt_y"/>
                                          </p:val>
                                        </p:tav>
                                      </p:tavLst>
                                    </p:anim>
                                    <p:animEffect transition="in" filter="wipe(right)" prLst="gradientSize: 0.1">
                                      <p:cBhvr>
                                        <p:cTn id="54" dur="1000"/>
                                        <p:tgtEl>
                                          <p:spTgt spid="73744"/>
                                        </p:tgtEl>
                                      </p:cBhvr>
                                    </p:animEffect>
                                  </p:childTnLst>
                                </p:cTn>
                              </p:par>
                              <p:par>
                                <p:cTn id="55" presetID="29" presetClass="entr" presetSubtype="0" fill="hold" grpId="0" nodeType="withEffect">
                                  <p:stCondLst>
                                    <p:cond delay="0"/>
                                  </p:stCondLst>
                                  <p:childTnLst>
                                    <p:set>
                                      <p:cBhvr>
                                        <p:cTn id="56" dur="1" fill="hold">
                                          <p:stCondLst>
                                            <p:cond delay="0"/>
                                          </p:stCondLst>
                                        </p:cTn>
                                        <p:tgtEl>
                                          <p:spTgt spid="73745"/>
                                        </p:tgtEl>
                                        <p:attrNameLst>
                                          <p:attrName>style.visibility</p:attrName>
                                        </p:attrNameLst>
                                      </p:cBhvr>
                                      <p:to>
                                        <p:strVal val="visible"/>
                                      </p:to>
                                    </p:set>
                                    <p:anim calcmode="lin" valueType="num">
                                      <p:cBhvr>
                                        <p:cTn id="57" dur="1000" fill="hold"/>
                                        <p:tgtEl>
                                          <p:spTgt spid="73745"/>
                                        </p:tgtEl>
                                        <p:attrNameLst>
                                          <p:attrName>ppt_x</p:attrName>
                                        </p:attrNameLst>
                                      </p:cBhvr>
                                      <p:tavLst>
                                        <p:tav tm="0">
                                          <p:val>
                                            <p:strVal val="#ppt_x-.2"/>
                                          </p:val>
                                        </p:tav>
                                        <p:tav tm="100000">
                                          <p:val>
                                            <p:strVal val="#ppt_x"/>
                                          </p:val>
                                        </p:tav>
                                      </p:tavLst>
                                    </p:anim>
                                    <p:anim calcmode="lin" valueType="num">
                                      <p:cBhvr>
                                        <p:cTn id="58" dur="1000" fill="hold"/>
                                        <p:tgtEl>
                                          <p:spTgt spid="73745"/>
                                        </p:tgtEl>
                                        <p:attrNameLst>
                                          <p:attrName>ppt_y</p:attrName>
                                        </p:attrNameLst>
                                      </p:cBhvr>
                                      <p:tavLst>
                                        <p:tav tm="0">
                                          <p:val>
                                            <p:strVal val="#ppt_y"/>
                                          </p:val>
                                        </p:tav>
                                        <p:tav tm="100000">
                                          <p:val>
                                            <p:strVal val="#ppt_y"/>
                                          </p:val>
                                        </p:tav>
                                      </p:tavLst>
                                    </p:anim>
                                    <p:animEffect transition="in" filter="wipe(right)" prLst="gradientSize: 0.1">
                                      <p:cBhvr>
                                        <p:cTn id="59" dur="1000"/>
                                        <p:tgtEl>
                                          <p:spTgt spid="73745"/>
                                        </p:tgtEl>
                                      </p:cBhvr>
                                    </p:animEffect>
                                  </p:childTnLst>
                                </p:cTn>
                              </p:par>
                              <p:par>
                                <p:cTn id="60" presetID="29" presetClass="entr" presetSubtype="0" fill="hold" grpId="0" nodeType="withEffect">
                                  <p:stCondLst>
                                    <p:cond delay="0"/>
                                  </p:stCondLst>
                                  <p:childTnLst>
                                    <p:set>
                                      <p:cBhvr>
                                        <p:cTn id="61" dur="1" fill="hold">
                                          <p:stCondLst>
                                            <p:cond delay="0"/>
                                          </p:stCondLst>
                                        </p:cTn>
                                        <p:tgtEl>
                                          <p:spTgt spid="73746"/>
                                        </p:tgtEl>
                                        <p:attrNameLst>
                                          <p:attrName>style.visibility</p:attrName>
                                        </p:attrNameLst>
                                      </p:cBhvr>
                                      <p:to>
                                        <p:strVal val="visible"/>
                                      </p:to>
                                    </p:set>
                                    <p:anim calcmode="lin" valueType="num">
                                      <p:cBhvr>
                                        <p:cTn id="62" dur="1000" fill="hold"/>
                                        <p:tgtEl>
                                          <p:spTgt spid="73746"/>
                                        </p:tgtEl>
                                        <p:attrNameLst>
                                          <p:attrName>ppt_x</p:attrName>
                                        </p:attrNameLst>
                                      </p:cBhvr>
                                      <p:tavLst>
                                        <p:tav tm="0">
                                          <p:val>
                                            <p:strVal val="#ppt_x-.2"/>
                                          </p:val>
                                        </p:tav>
                                        <p:tav tm="100000">
                                          <p:val>
                                            <p:strVal val="#ppt_x"/>
                                          </p:val>
                                        </p:tav>
                                      </p:tavLst>
                                    </p:anim>
                                    <p:anim calcmode="lin" valueType="num">
                                      <p:cBhvr>
                                        <p:cTn id="63" dur="1000" fill="hold"/>
                                        <p:tgtEl>
                                          <p:spTgt spid="73746"/>
                                        </p:tgtEl>
                                        <p:attrNameLst>
                                          <p:attrName>ppt_y</p:attrName>
                                        </p:attrNameLst>
                                      </p:cBhvr>
                                      <p:tavLst>
                                        <p:tav tm="0">
                                          <p:val>
                                            <p:strVal val="#ppt_y"/>
                                          </p:val>
                                        </p:tav>
                                        <p:tav tm="100000">
                                          <p:val>
                                            <p:strVal val="#ppt_y"/>
                                          </p:val>
                                        </p:tav>
                                      </p:tavLst>
                                    </p:anim>
                                    <p:animEffect transition="in" filter="wipe(right)" prLst="gradientSize: 0.1">
                                      <p:cBhvr>
                                        <p:cTn id="64" dur="1000"/>
                                        <p:tgtEl>
                                          <p:spTgt spid="73746"/>
                                        </p:tgtEl>
                                      </p:cBhvr>
                                    </p:animEffect>
                                  </p:childTnLst>
                                </p:cTn>
                              </p:par>
                              <p:par>
                                <p:cTn id="65" presetID="29" presetClass="entr" presetSubtype="0" fill="hold" grpId="0" nodeType="withEffect">
                                  <p:stCondLst>
                                    <p:cond delay="0"/>
                                  </p:stCondLst>
                                  <p:childTnLst>
                                    <p:set>
                                      <p:cBhvr>
                                        <p:cTn id="66" dur="1" fill="hold">
                                          <p:stCondLst>
                                            <p:cond delay="0"/>
                                          </p:stCondLst>
                                        </p:cTn>
                                        <p:tgtEl>
                                          <p:spTgt spid="73747"/>
                                        </p:tgtEl>
                                        <p:attrNameLst>
                                          <p:attrName>style.visibility</p:attrName>
                                        </p:attrNameLst>
                                      </p:cBhvr>
                                      <p:to>
                                        <p:strVal val="visible"/>
                                      </p:to>
                                    </p:set>
                                    <p:anim calcmode="lin" valueType="num">
                                      <p:cBhvr>
                                        <p:cTn id="67" dur="1000" fill="hold"/>
                                        <p:tgtEl>
                                          <p:spTgt spid="73747"/>
                                        </p:tgtEl>
                                        <p:attrNameLst>
                                          <p:attrName>ppt_x</p:attrName>
                                        </p:attrNameLst>
                                      </p:cBhvr>
                                      <p:tavLst>
                                        <p:tav tm="0">
                                          <p:val>
                                            <p:strVal val="#ppt_x-.2"/>
                                          </p:val>
                                        </p:tav>
                                        <p:tav tm="100000">
                                          <p:val>
                                            <p:strVal val="#ppt_x"/>
                                          </p:val>
                                        </p:tav>
                                      </p:tavLst>
                                    </p:anim>
                                    <p:anim calcmode="lin" valueType="num">
                                      <p:cBhvr>
                                        <p:cTn id="68" dur="1000" fill="hold"/>
                                        <p:tgtEl>
                                          <p:spTgt spid="73747"/>
                                        </p:tgtEl>
                                        <p:attrNameLst>
                                          <p:attrName>ppt_y</p:attrName>
                                        </p:attrNameLst>
                                      </p:cBhvr>
                                      <p:tavLst>
                                        <p:tav tm="0">
                                          <p:val>
                                            <p:strVal val="#ppt_y"/>
                                          </p:val>
                                        </p:tav>
                                        <p:tav tm="100000">
                                          <p:val>
                                            <p:strVal val="#ppt_y"/>
                                          </p:val>
                                        </p:tav>
                                      </p:tavLst>
                                    </p:anim>
                                    <p:animEffect transition="in" filter="wipe(right)" prLst="gradientSize: 0.1">
                                      <p:cBhvr>
                                        <p:cTn id="69" dur="1000"/>
                                        <p:tgtEl>
                                          <p:spTgt spid="73747"/>
                                        </p:tgtEl>
                                      </p:cBhvr>
                                    </p:animEffect>
                                  </p:childTnLst>
                                </p:cTn>
                              </p:par>
                              <p:par>
                                <p:cTn id="70" presetID="29" presetClass="entr" presetSubtype="0" fill="hold" grpId="0" nodeType="withEffect">
                                  <p:stCondLst>
                                    <p:cond delay="0"/>
                                  </p:stCondLst>
                                  <p:childTnLst>
                                    <p:set>
                                      <p:cBhvr>
                                        <p:cTn id="71" dur="1" fill="hold">
                                          <p:stCondLst>
                                            <p:cond delay="0"/>
                                          </p:stCondLst>
                                        </p:cTn>
                                        <p:tgtEl>
                                          <p:spTgt spid="73748"/>
                                        </p:tgtEl>
                                        <p:attrNameLst>
                                          <p:attrName>style.visibility</p:attrName>
                                        </p:attrNameLst>
                                      </p:cBhvr>
                                      <p:to>
                                        <p:strVal val="visible"/>
                                      </p:to>
                                    </p:set>
                                    <p:anim calcmode="lin" valueType="num">
                                      <p:cBhvr>
                                        <p:cTn id="72" dur="1000" fill="hold"/>
                                        <p:tgtEl>
                                          <p:spTgt spid="73748"/>
                                        </p:tgtEl>
                                        <p:attrNameLst>
                                          <p:attrName>ppt_x</p:attrName>
                                        </p:attrNameLst>
                                      </p:cBhvr>
                                      <p:tavLst>
                                        <p:tav tm="0">
                                          <p:val>
                                            <p:strVal val="#ppt_x-.2"/>
                                          </p:val>
                                        </p:tav>
                                        <p:tav tm="100000">
                                          <p:val>
                                            <p:strVal val="#ppt_x"/>
                                          </p:val>
                                        </p:tav>
                                      </p:tavLst>
                                    </p:anim>
                                    <p:anim calcmode="lin" valueType="num">
                                      <p:cBhvr>
                                        <p:cTn id="73" dur="1000" fill="hold"/>
                                        <p:tgtEl>
                                          <p:spTgt spid="73748"/>
                                        </p:tgtEl>
                                        <p:attrNameLst>
                                          <p:attrName>ppt_y</p:attrName>
                                        </p:attrNameLst>
                                      </p:cBhvr>
                                      <p:tavLst>
                                        <p:tav tm="0">
                                          <p:val>
                                            <p:strVal val="#ppt_y"/>
                                          </p:val>
                                        </p:tav>
                                        <p:tav tm="100000">
                                          <p:val>
                                            <p:strVal val="#ppt_y"/>
                                          </p:val>
                                        </p:tav>
                                      </p:tavLst>
                                    </p:anim>
                                    <p:animEffect transition="in" filter="wipe(right)" prLst="gradientSize: 0.1">
                                      <p:cBhvr>
                                        <p:cTn id="74" dur="1000"/>
                                        <p:tgtEl>
                                          <p:spTgt spid="73748"/>
                                        </p:tgtEl>
                                      </p:cBhvr>
                                    </p:animEffect>
                                  </p:childTnLst>
                                </p:cTn>
                              </p:par>
                              <p:par>
                                <p:cTn id="75" presetID="29" presetClass="entr" presetSubtype="0" fill="hold" grpId="0" nodeType="withEffect">
                                  <p:stCondLst>
                                    <p:cond delay="0"/>
                                  </p:stCondLst>
                                  <p:childTnLst>
                                    <p:set>
                                      <p:cBhvr>
                                        <p:cTn id="76" dur="1" fill="hold">
                                          <p:stCondLst>
                                            <p:cond delay="0"/>
                                          </p:stCondLst>
                                        </p:cTn>
                                        <p:tgtEl>
                                          <p:spTgt spid="73749"/>
                                        </p:tgtEl>
                                        <p:attrNameLst>
                                          <p:attrName>style.visibility</p:attrName>
                                        </p:attrNameLst>
                                      </p:cBhvr>
                                      <p:to>
                                        <p:strVal val="visible"/>
                                      </p:to>
                                    </p:set>
                                    <p:anim calcmode="lin" valueType="num">
                                      <p:cBhvr>
                                        <p:cTn id="77" dur="1000" fill="hold"/>
                                        <p:tgtEl>
                                          <p:spTgt spid="73749"/>
                                        </p:tgtEl>
                                        <p:attrNameLst>
                                          <p:attrName>ppt_x</p:attrName>
                                        </p:attrNameLst>
                                      </p:cBhvr>
                                      <p:tavLst>
                                        <p:tav tm="0">
                                          <p:val>
                                            <p:strVal val="#ppt_x-.2"/>
                                          </p:val>
                                        </p:tav>
                                        <p:tav tm="100000">
                                          <p:val>
                                            <p:strVal val="#ppt_x"/>
                                          </p:val>
                                        </p:tav>
                                      </p:tavLst>
                                    </p:anim>
                                    <p:anim calcmode="lin" valueType="num">
                                      <p:cBhvr>
                                        <p:cTn id="78" dur="1000" fill="hold"/>
                                        <p:tgtEl>
                                          <p:spTgt spid="73749"/>
                                        </p:tgtEl>
                                        <p:attrNameLst>
                                          <p:attrName>ppt_y</p:attrName>
                                        </p:attrNameLst>
                                      </p:cBhvr>
                                      <p:tavLst>
                                        <p:tav tm="0">
                                          <p:val>
                                            <p:strVal val="#ppt_y"/>
                                          </p:val>
                                        </p:tav>
                                        <p:tav tm="100000">
                                          <p:val>
                                            <p:strVal val="#ppt_y"/>
                                          </p:val>
                                        </p:tav>
                                      </p:tavLst>
                                    </p:anim>
                                    <p:animEffect transition="in" filter="wipe(right)" prLst="gradientSize: 0.1">
                                      <p:cBhvr>
                                        <p:cTn id="79" dur="1000"/>
                                        <p:tgtEl>
                                          <p:spTgt spid="73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5" grpId="0"/>
      <p:bldP spid="73736" grpId="0" animBg="1"/>
      <p:bldP spid="73737" grpId="0" animBg="1"/>
      <p:bldP spid="73738" grpId="0" animBg="1"/>
      <p:bldP spid="73739" grpId="0" animBg="1"/>
      <p:bldP spid="73740" grpId="0" animBg="1"/>
      <p:bldP spid="73741" grpId="0" animBg="1"/>
      <p:bldP spid="73742" grpId="0" animBg="1"/>
      <p:bldP spid="73743" grpId="0" animBg="1"/>
      <p:bldP spid="73744" grpId="0" animBg="1"/>
      <p:bldP spid="73745" grpId="0" animBg="1"/>
      <p:bldP spid="73746" grpId="0" animBg="1"/>
      <p:bldP spid="73747" grpId="0" animBg="1"/>
      <p:bldP spid="73748" grpId="0"/>
      <p:bldP spid="7374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6" name="副标题 4"/>
          <p:cNvSpPr txBox="1">
            <a:spLocks/>
          </p:cNvSpPr>
          <p:nvPr/>
        </p:nvSpPr>
        <p:spPr bwMode="auto">
          <a:xfrm>
            <a:off x="10001250" y="6429375"/>
            <a:ext cx="1879600" cy="266700"/>
          </a:xfrm>
          <a:prstGeom prst="rect">
            <a:avLst/>
          </a:prstGeom>
          <a:noFill/>
          <a:ln w="9525">
            <a:noFill/>
            <a:miter lim="800000"/>
            <a:headEnd/>
            <a:tailEnd/>
          </a:ln>
        </p:spPr>
        <p:txBody>
          <a:bodyPr/>
          <a:lstStyle/>
          <a:p>
            <a:pPr algn="ctr" fontAlgn="auto">
              <a:spcBef>
                <a:spcPct val="20000"/>
              </a:spcBef>
              <a:spcAft>
                <a:spcPts val="0"/>
              </a:spcAft>
              <a:buFont typeface="Arial" charset="0"/>
              <a:buNone/>
              <a:defRPr/>
            </a:pPr>
            <a:r>
              <a:rPr lang="en-US" altLang="zh-CN" sz="1100" dirty="0" err="1">
                <a:solidFill>
                  <a:schemeClr val="tx1">
                    <a:tint val="75000"/>
                  </a:schemeClr>
                </a:solidFill>
                <a:latin typeface="+mn-lt"/>
                <a:ea typeface="+mn-ea"/>
              </a:rPr>
              <a:t>Jasmine.More</a:t>
            </a:r>
            <a:endParaRPr lang="zh-CN" altLang="en-US" sz="1100" dirty="0">
              <a:solidFill>
                <a:schemeClr val="tx1">
                  <a:tint val="75000"/>
                </a:schemeClr>
              </a:solidFill>
              <a:latin typeface="+mn-lt"/>
              <a:ea typeface="+mn-ea"/>
            </a:endParaRPr>
          </a:p>
        </p:txBody>
      </p:sp>
      <p:sp>
        <p:nvSpPr>
          <p:cNvPr id="4" name="副标题 4"/>
          <p:cNvSpPr txBox="1">
            <a:spLocks/>
          </p:cNvSpPr>
          <p:nvPr/>
        </p:nvSpPr>
        <p:spPr bwMode="auto">
          <a:xfrm>
            <a:off x="1041400" y="1911350"/>
            <a:ext cx="10991850" cy="1143000"/>
          </a:xfrm>
          <a:prstGeom prst="rect">
            <a:avLst/>
          </a:prstGeom>
          <a:noFill/>
          <a:ln w="9525">
            <a:noFill/>
            <a:miter lim="800000"/>
            <a:headEnd/>
            <a:tailEnd/>
          </a:ln>
        </p:spPr>
        <p:txBody>
          <a:bodyPr/>
          <a:lstStyle/>
          <a:p>
            <a:pPr>
              <a:defRPr/>
            </a:pPr>
            <a:r>
              <a:rPr lang="en-US" altLang="zh-CN" sz="6000">
                <a:solidFill>
                  <a:srgbClr val="A5A5A5"/>
                </a:solidFill>
                <a:effectLst>
                  <a:outerShdw blurRad="38100" dist="38100" dir="2700000" algn="tl">
                    <a:srgbClr val="C0C0C0"/>
                  </a:outerShdw>
                </a:effectLst>
                <a:latin typeface="微软雅黑" pitchFamily="34" charset="-122"/>
                <a:ea typeface="微软雅黑" pitchFamily="34" charset="-122"/>
              </a:rPr>
              <a:t>5.6 </a:t>
            </a:r>
            <a:r>
              <a:rPr lang="zh-CN" altLang="en-US" sz="6000">
                <a:solidFill>
                  <a:srgbClr val="A5A5A5"/>
                </a:solidFill>
                <a:effectLst>
                  <a:outerShdw blurRad="38100" dist="38100" dir="2700000" algn="tl">
                    <a:srgbClr val="C0C0C0"/>
                  </a:outerShdw>
                </a:effectLst>
                <a:latin typeface="微软雅黑" pitchFamily="34" charset="-122"/>
                <a:ea typeface="微软雅黑" pitchFamily="34" charset="-122"/>
              </a:rPr>
              <a:t>话题检测与跟踪的效果评价</a:t>
            </a:r>
          </a:p>
          <a:p>
            <a:pPr>
              <a:defRPr/>
            </a:pPr>
            <a:r>
              <a:rPr lang="zh-CN" altLang="en-US"/>
              <a:t> </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直接连接符 13"/>
          <p:cNvSpPr>
            <a:spLocks noChangeShapeType="1"/>
          </p:cNvSpPr>
          <p:nvPr/>
        </p:nvSpPr>
        <p:spPr bwMode="auto">
          <a:xfrm>
            <a:off x="674688" y="927100"/>
            <a:ext cx="8313737" cy="0"/>
          </a:xfrm>
          <a:prstGeom prst="line">
            <a:avLst/>
          </a:prstGeom>
          <a:noFill/>
          <a:ln w="6350">
            <a:solidFill>
              <a:srgbClr val="4A7EBB">
                <a:alpha val="25098"/>
              </a:srgbClr>
            </a:solidFill>
            <a:bevel/>
            <a:headEnd/>
            <a:tailEnd/>
          </a:ln>
        </p:spPr>
        <p:txBody>
          <a:bodyPr/>
          <a:lstStyle/>
          <a:p>
            <a:endParaRPr lang="zh-CN" altLang="en-US"/>
          </a:p>
        </p:txBody>
      </p:sp>
      <p:pic>
        <p:nvPicPr>
          <p:cNvPr id="198" name="图片 197"/>
          <p:cNvPicPr>
            <a:picLocks noChangeAspect="1"/>
          </p:cNvPicPr>
          <p:nvPr/>
        </p:nvPicPr>
        <p:blipFill>
          <a:blip r:embed="rId2" cstate="print"/>
          <a:stretch>
            <a:fillRect/>
          </a:stretch>
        </p:blipFill>
        <p:spPr>
          <a:xfrm>
            <a:off x="335816" y="128624"/>
            <a:ext cx="897094" cy="793629"/>
          </a:xfrm>
          <a:prstGeom prst="rect">
            <a:avLst/>
          </a:prstGeom>
          <a:effectLst>
            <a:reflection blurRad="6350" stA="52000" endA="300" endPos="35000" dir="5400000" sy="-100000" algn="bl" rotWithShape="0"/>
          </a:effectLst>
        </p:spPr>
      </p:pic>
      <p:sp>
        <p:nvSpPr>
          <p:cNvPr id="75779" name="文本框 344"/>
          <p:cNvSpPr txBox="1">
            <a:spLocks noChangeArrowheads="1"/>
          </p:cNvSpPr>
          <p:nvPr/>
        </p:nvSpPr>
        <p:spPr bwMode="auto">
          <a:xfrm>
            <a:off x="1238250" y="219075"/>
            <a:ext cx="6737350" cy="701675"/>
          </a:xfrm>
          <a:prstGeom prst="rect">
            <a:avLst/>
          </a:prstGeom>
          <a:noFill/>
          <a:ln w="9525">
            <a:noFill/>
            <a:miter lim="800000"/>
            <a:headEnd/>
            <a:tailEnd/>
          </a:ln>
        </p:spPr>
        <p:txBody>
          <a:bodyPr wrap="none">
            <a:spAutoFit/>
          </a:bodyPr>
          <a:lstStyle/>
          <a:p>
            <a:pPr marL="800100" lvl="1" indent="-342900"/>
            <a:r>
              <a:rPr lang="zh-CN" altLang="en-US" sz="4000">
                <a:solidFill>
                  <a:srgbClr val="31B5D6"/>
                </a:solidFill>
                <a:latin typeface="微软雅黑" pitchFamily="34" charset="-122"/>
                <a:ea typeface="微软雅黑" pitchFamily="34" charset="-122"/>
              </a:rPr>
              <a:t>话题检测与跟踪的效果评价</a:t>
            </a:r>
            <a:endParaRPr lang="zh-CN" altLang="en-US" sz="4000">
              <a:solidFill>
                <a:srgbClr val="31B5D6"/>
              </a:solidFill>
              <a:latin typeface="微软雅黑" pitchFamily="34" charset="-122"/>
              <a:ea typeface="微软雅黑" pitchFamily="34" charset="-122"/>
              <a:cs typeface="华康俪金黑W8(P)"/>
            </a:endParaRPr>
          </a:p>
        </p:txBody>
      </p:sp>
      <p:sp>
        <p:nvSpPr>
          <p:cNvPr id="75780" name="文本框 70"/>
          <p:cNvSpPr txBox="1">
            <a:spLocks noChangeArrowheads="1"/>
          </p:cNvSpPr>
          <p:nvPr/>
        </p:nvSpPr>
        <p:spPr bwMode="auto">
          <a:xfrm>
            <a:off x="911225" y="1192213"/>
            <a:ext cx="5060950" cy="579437"/>
          </a:xfrm>
          <a:prstGeom prst="rect">
            <a:avLst/>
          </a:prstGeom>
          <a:noFill/>
          <a:ln w="9525">
            <a:noFill/>
            <a:miter lim="800000"/>
            <a:headEnd/>
            <a:tailEnd/>
          </a:ln>
        </p:spPr>
        <p:txBody>
          <a:bodyPr wrap="none">
            <a:spAutoFit/>
          </a:bodyPr>
          <a:lstStyle/>
          <a:p>
            <a:r>
              <a:rPr lang="zh-CN" altLang="en-US" sz="3200">
                <a:solidFill>
                  <a:srgbClr val="F784A5"/>
                </a:solidFill>
                <a:latin typeface="华康俪金黑W8(P)"/>
                <a:ea typeface="华康俪金黑W8(P)"/>
                <a:cs typeface="华康俪金黑W8(P)"/>
              </a:rPr>
              <a:t>话题检测与跟踪使用的语料</a:t>
            </a:r>
          </a:p>
        </p:txBody>
      </p:sp>
      <p:sp>
        <p:nvSpPr>
          <p:cNvPr id="75781" name="Rectangle 6"/>
          <p:cNvSpPr>
            <a:spLocks noChangeArrowheads="1"/>
          </p:cNvSpPr>
          <p:nvPr/>
        </p:nvSpPr>
        <p:spPr bwMode="auto">
          <a:xfrm>
            <a:off x="0" y="2344738"/>
            <a:ext cx="12192000" cy="0"/>
          </a:xfrm>
          <a:prstGeom prst="rect">
            <a:avLst/>
          </a:prstGeom>
          <a:noFill/>
          <a:ln w="9525">
            <a:noFill/>
            <a:miter lim="800000"/>
            <a:headEnd/>
            <a:tailEnd/>
          </a:ln>
        </p:spPr>
        <p:txBody>
          <a:bodyPr wrap="none" anchor="ctr">
            <a:spAutoFit/>
          </a:bodyPr>
          <a:lstStyle/>
          <a:p>
            <a:endParaRPr lang="zh-CN" altLang="en-US"/>
          </a:p>
        </p:txBody>
      </p:sp>
      <p:sp>
        <p:nvSpPr>
          <p:cNvPr id="75782" name="Rectangle 7"/>
          <p:cNvSpPr>
            <a:spLocks noChangeArrowheads="1"/>
          </p:cNvSpPr>
          <p:nvPr/>
        </p:nvSpPr>
        <p:spPr bwMode="auto">
          <a:xfrm>
            <a:off x="0" y="3048000"/>
            <a:ext cx="12192000" cy="0"/>
          </a:xfrm>
          <a:prstGeom prst="rect">
            <a:avLst/>
          </a:prstGeom>
          <a:noFill/>
          <a:ln w="9525">
            <a:noFill/>
            <a:miter lim="800000"/>
            <a:headEnd/>
            <a:tailEnd/>
          </a:ln>
        </p:spPr>
        <p:txBody>
          <a:bodyPr wrap="none" anchor="ctr">
            <a:spAutoFit/>
          </a:bodyPr>
          <a:lstStyle/>
          <a:p>
            <a:endParaRPr lang="zh-CN" altLang="en-US"/>
          </a:p>
        </p:txBody>
      </p:sp>
      <p:pic>
        <p:nvPicPr>
          <p:cNvPr id="75783" name="Picture 23" descr="u=2223946473,1561769006&amp;fm=23&amp;gp=0"/>
          <p:cNvPicPr>
            <a:picLocks noChangeAspect="1" noChangeArrowheads="1"/>
          </p:cNvPicPr>
          <p:nvPr/>
        </p:nvPicPr>
        <p:blipFill>
          <a:blip r:embed="rId3"/>
          <a:srcRect/>
          <a:stretch>
            <a:fillRect/>
          </a:stretch>
        </p:blipFill>
        <p:spPr bwMode="auto">
          <a:xfrm>
            <a:off x="3962400" y="4302125"/>
            <a:ext cx="3154363" cy="2000250"/>
          </a:xfrm>
          <a:prstGeom prst="rect">
            <a:avLst/>
          </a:prstGeom>
          <a:noFill/>
          <a:ln w="9525">
            <a:noFill/>
            <a:miter lim="800000"/>
            <a:headEnd/>
            <a:tailEnd/>
          </a:ln>
        </p:spPr>
      </p:pic>
      <p:pic>
        <p:nvPicPr>
          <p:cNvPr id="75784" name="Picture 24" descr="timg (6)"/>
          <p:cNvPicPr>
            <a:picLocks noChangeAspect="1" noChangeArrowheads="1"/>
          </p:cNvPicPr>
          <p:nvPr/>
        </p:nvPicPr>
        <p:blipFill>
          <a:blip r:embed="rId4"/>
          <a:srcRect/>
          <a:stretch>
            <a:fillRect/>
          </a:stretch>
        </p:blipFill>
        <p:spPr bwMode="auto">
          <a:xfrm>
            <a:off x="7115175" y="4318000"/>
            <a:ext cx="3467100" cy="1981200"/>
          </a:xfrm>
          <a:prstGeom prst="rect">
            <a:avLst/>
          </a:prstGeom>
          <a:noFill/>
          <a:ln w="9525">
            <a:noFill/>
            <a:miter lim="800000"/>
            <a:headEnd/>
            <a:tailEnd/>
          </a:ln>
        </p:spPr>
      </p:pic>
      <p:pic>
        <p:nvPicPr>
          <p:cNvPr id="75785" name="Picture 25" descr="timg (5)"/>
          <p:cNvPicPr>
            <a:picLocks noChangeAspect="1" noChangeArrowheads="1"/>
          </p:cNvPicPr>
          <p:nvPr/>
        </p:nvPicPr>
        <p:blipFill>
          <a:blip r:embed="rId5"/>
          <a:srcRect/>
          <a:stretch>
            <a:fillRect/>
          </a:stretch>
        </p:blipFill>
        <p:spPr bwMode="auto">
          <a:xfrm>
            <a:off x="779463" y="4300538"/>
            <a:ext cx="3171825" cy="2043112"/>
          </a:xfrm>
          <a:prstGeom prst="rect">
            <a:avLst/>
          </a:prstGeom>
          <a:noFill/>
          <a:ln w="9525">
            <a:noFill/>
            <a:miter lim="800000"/>
            <a:headEnd/>
            <a:tailEnd/>
          </a:ln>
        </p:spPr>
      </p:pic>
      <p:sp>
        <p:nvSpPr>
          <p:cNvPr id="75786" name="Rectangle 26"/>
          <p:cNvSpPr>
            <a:spLocks noChangeArrowheads="1"/>
          </p:cNvSpPr>
          <p:nvPr/>
        </p:nvSpPr>
        <p:spPr bwMode="auto">
          <a:xfrm>
            <a:off x="1022350" y="1816100"/>
            <a:ext cx="1968500" cy="366713"/>
          </a:xfrm>
          <a:prstGeom prst="rect">
            <a:avLst/>
          </a:prstGeom>
          <a:noFill/>
          <a:ln w="9525">
            <a:noFill/>
            <a:miter lim="800000"/>
            <a:headEnd/>
            <a:tailEnd/>
          </a:ln>
        </p:spPr>
        <p:txBody>
          <a:bodyPr anchor="ctr">
            <a:spAutoFit/>
          </a:bodyPr>
          <a:lstStyle/>
          <a:p>
            <a:r>
              <a:rPr lang="en-US" altLang="zh-CN" b="1">
                <a:latin typeface="微软雅黑" pitchFamily="34" charset="-122"/>
                <a:ea typeface="微软雅黑" pitchFamily="34" charset="-122"/>
              </a:rPr>
              <a:t>1</a:t>
            </a:r>
            <a:r>
              <a:rPr lang="zh-CN" altLang="en-US" b="1">
                <a:latin typeface="微软雅黑" pitchFamily="34" charset="-122"/>
                <a:ea typeface="微软雅黑" pitchFamily="34" charset="-122"/>
              </a:rPr>
              <a:t>、语料组成</a:t>
            </a:r>
          </a:p>
        </p:txBody>
      </p:sp>
      <p:sp>
        <p:nvSpPr>
          <p:cNvPr id="75787" name="Rectangle 27"/>
          <p:cNvSpPr>
            <a:spLocks noChangeArrowheads="1"/>
          </p:cNvSpPr>
          <p:nvPr/>
        </p:nvSpPr>
        <p:spPr bwMode="auto">
          <a:xfrm>
            <a:off x="908050" y="2303463"/>
            <a:ext cx="10086975" cy="366712"/>
          </a:xfrm>
          <a:prstGeom prst="rect">
            <a:avLst/>
          </a:prstGeom>
          <a:noFill/>
          <a:ln w="9525">
            <a:noFill/>
            <a:miter lim="800000"/>
            <a:headEnd/>
            <a:tailEnd/>
          </a:ln>
        </p:spPr>
        <p:txBody>
          <a:bodyPr anchor="ctr">
            <a:spAutoFit/>
          </a:bodyPr>
          <a:lstStyle/>
          <a:p>
            <a:r>
              <a:rPr lang="en-US" altLang="zh-CN">
                <a:latin typeface="微软雅黑" pitchFamily="34" charset="-122"/>
                <a:ea typeface="微软雅黑" pitchFamily="34" charset="-122"/>
              </a:rPr>
              <a:t>TDT-Pilot</a:t>
            </a:r>
            <a:r>
              <a:rPr lang="zh-CN" altLang="en-US">
                <a:latin typeface="微软雅黑" pitchFamily="34" charset="-122"/>
                <a:ea typeface="微软雅黑" pitchFamily="34" charset="-122"/>
              </a:rPr>
              <a:t>收集了</a:t>
            </a:r>
            <a:r>
              <a:rPr lang="en-US" altLang="zh-CN">
                <a:latin typeface="微软雅黑" pitchFamily="34" charset="-122"/>
                <a:ea typeface="微软雅黑" pitchFamily="34" charset="-122"/>
              </a:rPr>
              <a:t>1994</a:t>
            </a:r>
            <a:r>
              <a:rPr lang="zh-CN" altLang="en-US">
                <a:latin typeface="微软雅黑" pitchFamily="34" charset="-122"/>
                <a:ea typeface="微软雅黑" pitchFamily="34" charset="-122"/>
              </a:rPr>
              <a:t>年</a:t>
            </a:r>
            <a:r>
              <a:rPr lang="en-US" altLang="zh-CN">
                <a:latin typeface="微软雅黑" pitchFamily="34" charset="-122"/>
                <a:ea typeface="微软雅黑" pitchFamily="34" charset="-122"/>
              </a:rPr>
              <a:t>7</a:t>
            </a:r>
            <a:r>
              <a:rPr lang="zh-CN" altLang="en-US">
                <a:latin typeface="微软雅黑" pitchFamily="34" charset="-122"/>
                <a:ea typeface="微软雅黑" pitchFamily="34" charset="-122"/>
              </a:rPr>
              <a:t>月</a:t>
            </a:r>
            <a:r>
              <a:rPr lang="en-US" altLang="zh-CN">
                <a:latin typeface="微软雅黑" pitchFamily="34" charset="-122"/>
                <a:ea typeface="微软雅黑" pitchFamily="34" charset="-122"/>
              </a:rPr>
              <a:t>1</a:t>
            </a:r>
            <a:r>
              <a:rPr lang="zh-CN" altLang="en-US">
                <a:latin typeface="微软雅黑" pitchFamily="34" charset="-122"/>
                <a:ea typeface="微软雅黑" pitchFamily="34" charset="-122"/>
              </a:rPr>
              <a:t>日到</a:t>
            </a:r>
            <a:r>
              <a:rPr lang="en-US" altLang="zh-CN">
                <a:latin typeface="微软雅黑" pitchFamily="34" charset="-122"/>
                <a:ea typeface="微软雅黑" pitchFamily="34" charset="-122"/>
              </a:rPr>
              <a:t>1995</a:t>
            </a:r>
            <a:r>
              <a:rPr lang="zh-CN" altLang="en-US">
                <a:latin typeface="微软雅黑" pitchFamily="34" charset="-122"/>
                <a:ea typeface="微软雅黑" pitchFamily="34" charset="-122"/>
              </a:rPr>
              <a:t>年</a:t>
            </a:r>
            <a:r>
              <a:rPr lang="en-US" altLang="zh-CN">
                <a:latin typeface="微软雅黑" pitchFamily="34" charset="-122"/>
                <a:ea typeface="微软雅黑" pitchFamily="34" charset="-122"/>
              </a:rPr>
              <a:t>6</a:t>
            </a:r>
            <a:r>
              <a:rPr lang="zh-CN" altLang="en-US">
                <a:latin typeface="微软雅黑" pitchFamily="34" charset="-122"/>
                <a:ea typeface="微软雅黑" pitchFamily="34" charset="-122"/>
              </a:rPr>
              <a:t>月</a:t>
            </a:r>
            <a:r>
              <a:rPr lang="en-US" altLang="zh-CN">
                <a:latin typeface="微软雅黑" pitchFamily="34" charset="-122"/>
                <a:ea typeface="微软雅黑" pitchFamily="34" charset="-122"/>
              </a:rPr>
              <a:t>30</a:t>
            </a:r>
            <a:r>
              <a:rPr lang="zh-CN" altLang="en-US">
                <a:latin typeface="微软雅黑" pitchFamily="34" charset="-122"/>
                <a:ea typeface="微软雅黑" pitchFamily="34" charset="-122"/>
              </a:rPr>
              <a:t>日之间约</a:t>
            </a:r>
            <a:r>
              <a:rPr lang="en-US" altLang="zh-CN">
                <a:latin typeface="微软雅黑" pitchFamily="34" charset="-122"/>
                <a:ea typeface="微软雅黑" pitchFamily="34" charset="-122"/>
              </a:rPr>
              <a:t>16000</a:t>
            </a:r>
            <a:r>
              <a:rPr lang="zh-CN" altLang="en-US">
                <a:latin typeface="微软雅黑" pitchFamily="34" charset="-122"/>
                <a:ea typeface="微软雅黑" pitchFamily="34" charset="-122"/>
              </a:rPr>
              <a:t>篇新闻报道。</a:t>
            </a:r>
            <a:r>
              <a:rPr lang="zh-CN" altLang="en-US"/>
              <a:t> </a:t>
            </a:r>
          </a:p>
        </p:txBody>
      </p:sp>
      <p:sp>
        <p:nvSpPr>
          <p:cNvPr id="75788" name="Rectangle 28"/>
          <p:cNvSpPr>
            <a:spLocks noChangeArrowheads="1"/>
          </p:cNvSpPr>
          <p:nvPr/>
        </p:nvSpPr>
        <p:spPr bwMode="auto">
          <a:xfrm>
            <a:off x="889000" y="2698750"/>
            <a:ext cx="9804400" cy="366713"/>
          </a:xfrm>
          <a:prstGeom prst="rect">
            <a:avLst/>
          </a:prstGeom>
          <a:noFill/>
          <a:ln w="9525">
            <a:noFill/>
            <a:miter lim="800000"/>
            <a:headEnd/>
            <a:tailEnd/>
          </a:ln>
        </p:spPr>
        <p:txBody>
          <a:bodyPr anchor="ctr">
            <a:spAutoFit/>
          </a:bodyPr>
          <a:lstStyle/>
          <a:p>
            <a:r>
              <a:rPr lang="en-US" altLang="zh-CN">
                <a:latin typeface="微软雅黑" pitchFamily="34" charset="-122"/>
                <a:ea typeface="微软雅黑" pitchFamily="34" charset="-122"/>
              </a:rPr>
              <a:t>TDT2</a:t>
            </a:r>
            <a:r>
              <a:rPr lang="zh-CN" altLang="en-US">
                <a:latin typeface="微软雅黑" pitchFamily="34" charset="-122"/>
                <a:ea typeface="微软雅黑" pitchFamily="34" charset="-122"/>
              </a:rPr>
              <a:t>收集了</a:t>
            </a:r>
            <a:r>
              <a:rPr lang="en-US" altLang="zh-CN">
                <a:latin typeface="微软雅黑" pitchFamily="34" charset="-122"/>
                <a:ea typeface="微软雅黑" pitchFamily="34" charset="-122"/>
              </a:rPr>
              <a:t>1998</a:t>
            </a:r>
            <a:r>
              <a:rPr lang="zh-CN" altLang="en-US">
                <a:latin typeface="微软雅黑" pitchFamily="34" charset="-122"/>
                <a:ea typeface="微软雅黑" pitchFamily="34" charset="-122"/>
              </a:rPr>
              <a:t>年前六个月的中英文两种语言形式的新闻报道。 </a:t>
            </a:r>
          </a:p>
        </p:txBody>
      </p:sp>
      <p:sp>
        <p:nvSpPr>
          <p:cNvPr id="75789" name="Rectangle 29"/>
          <p:cNvSpPr>
            <a:spLocks noChangeArrowheads="1"/>
          </p:cNvSpPr>
          <p:nvPr/>
        </p:nvSpPr>
        <p:spPr bwMode="auto">
          <a:xfrm>
            <a:off x="917575" y="3059113"/>
            <a:ext cx="9561513" cy="366712"/>
          </a:xfrm>
          <a:prstGeom prst="rect">
            <a:avLst/>
          </a:prstGeom>
          <a:noFill/>
          <a:ln w="9525">
            <a:noFill/>
            <a:miter lim="800000"/>
            <a:headEnd/>
            <a:tailEnd/>
          </a:ln>
        </p:spPr>
        <p:txBody>
          <a:bodyPr anchor="ctr">
            <a:spAutoFit/>
          </a:bodyPr>
          <a:lstStyle/>
          <a:p>
            <a:r>
              <a:rPr lang="en-US" altLang="zh-CN">
                <a:latin typeface="微软雅黑" pitchFamily="34" charset="-122"/>
                <a:ea typeface="微软雅黑" pitchFamily="34" charset="-122"/>
              </a:rPr>
              <a:t>TDT3</a:t>
            </a:r>
            <a:r>
              <a:rPr lang="zh-CN" altLang="en-US">
                <a:latin typeface="微软雅黑" pitchFamily="34" charset="-122"/>
                <a:ea typeface="微软雅黑" pitchFamily="34" charset="-122"/>
              </a:rPr>
              <a:t>收集了</a:t>
            </a:r>
            <a:r>
              <a:rPr lang="en-US" altLang="zh-CN">
                <a:latin typeface="微软雅黑" pitchFamily="34" charset="-122"/>
                <a:ea typeface="微软雅黑" pitchFamily="34" charset="-122"/>
              </a:rPr>
              <a:t>1998</a:t>
            </a:r>
            <a:r>
              <a:rPr lang="zh-CN" altLang="en-US">
                <a:latin typeface="微软雅黑" pitchFamily="34" charset="-122"/>
                <a:ea typeface="微软雅黑" pitchFamily="34" charset="-122"/>
              </a:rPr>
              <a:t>年</a:t>
            </a:r>
            <a:r>
              <a:rPr lang="en-US" altLang="zh-CN">
                <a:latin typeface="微软雅黑" pitchFamily="34" charset="-122"/>
                <a:ea typeface="微软雅黑" pitchFamily="34" charset="-122"/>
              </a:rPr>
              <a:t>10</a:t>
            </a:r>
            <a:r>
              <a:rPr lang="zh-CN" altLang="en-US">
                <a:latin typeface="微软雅黑" pitchFamily="34" charset="-122"/>
                <a:ea typeface="微软雅黑" pitchFamily="34" charset="-122"/>
              </a:rPr>
              <a:t>月到</a:t>
            </a:r>
            <a:r>
              <a:rPr lang="en-US" altLang="zh-CN">
                <a:latin typeface="微软雅黑" pitchFamily="34" charset="-122"/>
                <a:ea typeface="微软雅黑" pitchFamily="34" charset="-122"/>
              </a:rPr>
              <a:t>12</a:t>
            </a:r>
            <a:r>
              <a:rPr lang="zh-CN" altLang="en-US">
                <a:latin typeface="微软雅黑" pitchFamily="34" charset="-122"/>
                <a:ea typeface="微软雅黑" pitchFamily="34" charset="-122"/>
              </a:rPr>
              <a:t>月中文、英文和阿拉伯文三种语言的新闻报道</a:t>
            </a:r>
            <a:r>
              <a:rPr lang="zh-CN" altLang="en-US"/>
              <a:t>。 </a:t>
            </a:r>
          </a:p>
        </p:txBody>
      </p:sp>
      <p:sp>
        <p:nvSpPr>
          <p:cNvPr id="75790" name="Rectangle 30"/>
          <p:cNvSpPr>
            <a:spLocks noChangeArrowheads="1"/>
          </p:cNvSpPr>
          <p:nvPr/>
        </p:nvSpPr>
        <p:spPr bwMode="auto">
          <a:xfrm>
            <a:off x="890588" y="3440113"/>
            <a:ext cx="8697912" cy="366712"/>
          </a:xfrm>
          <a:prstGeom prst="rect">
            <a:avLst/>
          </a:prstGeom>
          <a:noFill/>
          <a:ln w="9525">
            <a:noFill/>
            <a:miter lim="800000"/>
            <a:headEnd/>
            <a:tailEnd/>
          </a:ln>
        </p:spPr>
        <p:txBody>
          <a:bodyPr anchor="ctr">
            <a:spAutoFit/>
          </a:bodyPr>
          <a:lstStyle/>
          <a:p>
            <a:r>
              <a:rPr lang="en-US" altLang="zh-CN">
                <a:latin typeface="微软雅黑" pitchFamily="34" charset="-122"/>
                <a:ea typeface="微软雅黑" pitchFamily="34" charset="-122"/>
              </a:rPr>
              <a:t>TDT4</a:t>
            </a:r>
            <a:r>
              <a:rPr lang="zh-CN" altLang="en-US">
                <a:latin typeface="微软雅黑" pitchFamily="34" charset="-122"/>
                <a:ea typeface="微软雅黑" pitchFamily="34" charset="-122"/>
              </a:rPr>
              <a:t>收集了</a:t>
            </a:r>
            <a:r>
              <a:rPr lang="en-US" altLang="zh-CN">
                <a:latin typeface="微软雅黑" pitchFamily="34" charset="-122"/>
                <a:ea typeface="微软雅黑" pitchFamily="34" charset="-122"/>
              </a:rPr>
              <a:t>2000</a:t>
            </a:r>
            <a:r>
              <a:rPr lang="zh-CN" altLang="en-US">
                <a:latin typeface="微软雅黑" pitchFamily="34" charset="-122"/>
                <a:ea typeface="微软雅黑" pitchFamily="34" charset="-122"/>
              </a:rPr>
              <a:t>年</a:t>
            </a:r>
            <a:r>
              <a:rPr lang="en-US" altLang="zh-CN">
                <a:latin typeface="微软雅黑" pitchFamily="34" charset="-122"/>
                <a:ea typeface="微软雅黑" pitchFamily="34" charset="-122"/>
              </a:rPr>
              <a:t>10</a:t>
            </a:r>
            <a:r>
              <a:rPr lang="zh-CN" altLang="en-US">
                <a:latin typeface="微软雅黑" pitchFamily="34" charset="-122"/>
                <a:ea typeface="微软雅黑" pitchFamily="34" charset="-122"/>
              </a:rPr>
              <a:t>月到</a:t>
            </a:r>
            <a:r>
              <a:rPr lang="en-US" altLang="zh-CN">
                <a:latin typeface="微软雅黑" pitchFamily="34" charset="-122"/>
                <a:ea typeface="微软雅黑" pitchFamily="34" charset="-122"/>
              </a:rPr>
              <a:t>2001</a:t>
            </a:r>
            <a:r>
              <a:rPr lang="zh-CN" altLang="en-US">
                <a:latin typeface="微软雅黑" pitchFamily="34" charset="-122"/>
                <a:ea typeface="微软雅黑" pitchFamily="34" charset="-122"/>
              </a:rPr>
              <a:t>年</a:t>
            </a:r>
            <a:r>
              <a:rPr lang="en-US" altLang="zh-CN">
                <a:latin typeface="微软雅黑" pitchFamily="34" charset="-122"/>
                <a:ea typeface="微软雅黑" pitchFamily="34" charset="-122"/>
              </a:rPr>
              <a:t>1</a:t>
            </a:r>
            <a:r>
              <a:rPr lang="zh-CN" altLang="en-US">
                <a:latin typeface="微软雅黑" pitchFamily="34" charset="-122"/>
                <a:ea typeface="微软雅黑" pitchFamily="34" charset="-122"/>
              </a:rPr>
              <a:t>月英文、中文和阿拉伯文三种语言的新闻报道</a:t>
            </a:r>
            <a:r>
              <a:rPr lang="zh-CN" altLang="en-US"/>
              <a:t>。 </a:t>
            </a:r>
          </a:p>
        </p:txBody>
      </p:sp>
      <p:sp>
        <p:nvSpPr>
          <p:cNvPr id="75791" name="Rectangle 31"/>
          <p:cNvSpPr>
            <a:spLocks noChangeArrowheads="1"/>
          </p:cNvSpPr>
          <p:nvPr/>
        </p:nvSpPr>
        <p:spPr bwMode="auto">
          <a:xfrm>
            <a:off x="896938" y="3816350"/>
            <a:ext cx="8882062" cy="366713"/>
          </a:xfrm>
          <a:prstGeom prst="rect">
            <a:avLst/>
          </a:prstGeom>
          <a:noFill/>
          <a:ln w="9525">
            <a:noFill/>
            <a:miter lim="800000"/>
            <a:headEnd/>
            <a:tailEnd/>
          </a:ln>
        </p:spPr>
        <p:txBody>
          <a:bodyPr anchor="ctr">
            <a:spAutoFit/>
          </a:bodyPr>
          <a:lstStyle/>
          <a:p>
            <a:r>
              <a:rPr lang="en-US" altLang="zh-CN">
                <a:latin typeface="微软雅黑" pitchFamily="34" charset="-122"/>
                <a:ea typeface="微软雅黑" pitchFamily="34" charset="-122"/>
              </a:rPr>
              <a:t>TDT5</a:t>
            </a:r>
            <a:r>
              <a:rPr lang="zh-CN" altLang="en-US">
                <a:latin typeface="微软雅黑" pitchFamily="34" charset="-122"/>
                <a:ea typeface="微软雅黑" pitchFamily="34" charset="-122"/>
              </a:rPr>
              <a:t>收集了</a:t>
            </a:r>
            <a:r>
              <a:rPr lang="en-US" altLang="zh-CN">
                <a:latin typeface="微软雅黑" pitchFamily="34" charset="-122"/>
                <a:ea typeface="微软雅黑" pitchFamily="34" charset="-122"/>
              </a:rPr>
              <a:t>2003</a:t>
            </a:r>
            <a:r>
              <a:rPr lang="zh-CN" altLang="en-US">
                <a:latin typeface="微软雅黑" pitchFamily="34" charset="-122"/>
                <a:ea typeface="微软雅黑" pitchFamily="34" charset="-122"/>
              </a:rPr>
              <a:t>年</a:t>
            </a:r>
            <a:r>
              <a:rPr lang="en-US" altLang="zh-CN">
                <a:latin typeface="微软雅黑" pitchFamily="34" charset="-122"/>
                <a:ea typeface="微软雅黑" pitchFamily="34" charset="-122"/>
              </a:rPr>
              <a:t>4</a:t>
            </a:r>
            <a:r>
              <a:rPr lang="zh-CN" altLang="en-US">
                <a:latin typeface="微软雅黑" pitchFamily="34" charset="-122"/>
                <a:ea typeface="微软雅黑" pitchFamily="34" charset="-122"/>
              </a:rPr>
              <a:t>月到</a:t>
            </a:r>
            <a:r>
              <a:rPr lang="en-US" altLang="zh-CN">
                <a:latin typeface="微软雅黑" pitchFamily="34" charset="-122"/>
                <a:ea typeface="微软雅黑" pitchFamily="34" charset="-122"/>
              </a:rPr>
              <a:t>9</a:t>
            </a:r>
            <a:r>
              <a:rPr lang="zh-CN" altLang="en-US">
                <a:latin typeface="微软雅黑" pitchFamily="34" charset="-122"/>
                <a:ea typeface="微软雅黑" pitchFamily="34" charset="-122"/>
              </a:rPr>
              <a:t>月的英文、中文和阿拉伯文三种语言的新闻报道。</a:t>
            </a:r>
            <a:r>
              <a:rPr lang="zh-CN" altLang="en-US"/>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75783"/>
                                        </p:tgtEl>
                                        <p:attrNameLst>
                                          <p:attrName>style.visibility</p:attrName>
                                        </p:attrNameLst>
                                      </p:cBhvr>
                                      <p:to>
                                        <p:strVal val="visible"/>
                                      </p:to>
                                    </p:set>
                                    <p:anim calcmode="lin" valueType="num">
                                      <p:cBhvr>
                                        <p:cTn id="7" dur="1000" fill="hold"/>
                                        <p:tgtEl>
                                          <p:spTgt spid="75783"/>
                                        </p:tgtEl>
                                        <p:attrNameLst>
                                          <p:attrName>ppt_x</p:attrName>
                                        </p:attrNameLst>
                                      </p:cBhvr>
                                      <p:tavLst>
                                        <p:tav tm="0">
                                          <p:val>
                                            <p:strVal val="#ppt_x-.2"/>
                                          </p:val>
                                        </p:tav>
                                        <p:tav tm="100000">
                                          <p:val>
                                            <p:strVal val="#ppt_x"/>
                                          </p:val>
                                        </p:tav>
                                      </p:tavLst>
                                    </p:anim>
                                    <p:anim calcmode="lin" valueType="num">
                                      <p:cBhvr>
                                        <p:cTn id="8" dur="1000" fill="hold"/>
                                        <p:tgtEl>
                                          <p:spTgt spid="75783"/>
                                        </p:tgtEl>
                                        <p:attrNameLst>
                                          <p:attrName>ppt_y</p:attrName>
                                        </p:attrNameLst>
                                      </p:cBhvr>
                                      <p:tavLst>
                                        <p:tav tm="0">
                                          <p:val>
                                            <p:strVal val="#ppt_y"/>
                                          </p:val>
                                        </p:tav>
                                        <p:tav tm="100000">
                                          <p:val>
                                            <p:strVal val="#ppt_y"/>
                                          </p:val>
                                        </p:tav>
                                      </p:tavLst>
                                    </p:anim>
                                    <p:animEffect transition="in" filter="wipe(right)" prLst="gradientSize: 0.1">
                                      <p:cBhvr>
                                        <p:cTn id="9" dur="1000"/>
                                        <p:tgtEl>
                                          <p:spTgt spid="75783"/>
                                        </p:tgtEl>
                                      </p:cBhvr>
                                    </p:animEffect>
                                  </p:childTnLst>
                                </p:cTn>
                              </p:par>
                              <p:par>
                                <p:cTn id="10" presetID="29" presetClass="entr" presetSubtype="0" fill="hold" nodeType="withEffect">
                                  <p:stCondLst>
                                    <p:cond delay="0"/>
                                  </p:stCondLst>
                                  <p:childTnLst>
                                    <p:set>
                                      <p:cBhvr>
                                        <p:cTn id="11" dur="1" fill="hold">
                                          <p:stCondLst>
                                            <p:cond delay="0"/>
                                          </p:stCondLst>
                                        </p:cTn>
                                        <p:tgtEl>
                                          <p:spTgt spid="75784"/>
                                        </p:tgtEl>
                                        <p:attrNameLst>
                                          <p:attrName>style.visibility</p:attrName>
                                        </p:attrNameLst>
                                      </p:cBhvr>
                                      <p:to>
                                        <p:strVal val="visible"/>
                                      </p:to>
                                    </p:set>
                                    <p:anim calcmode="lin" valueType="num">
                                      <p:cBhvr>
                                        <p:cTn id="12" dur="1000" fill="hold"/>
                                        <p:tgtEl>
                                          <p:spTgt spid="75784"/>
                                        </p:tgtEl>
                                        <p:attrNameLst>
                                          <p:attrName>ppt_x</p:attrName>
                                        </p:attrNameLst>
                                      </p:cBhvr>
                                      <p:tavLst>
                                        <p:tav tm="0">
                                          <p:val>
                                            <p:strVal val="#ppt_x-.2"/>
                                          </p:val>
                                        </p:tav>
                                        <p:tav tm="100000">
                                          <p:val>
                                            <p:strVal val="#ppt_x"/>
                                          </p:val>
                                        </p:tav>
                                      </p:tavLst>
                                    </p:anim>
                                    <p:anim calcmode="lin" valueType="num">
                                      <p:cBhvr>
                                        <p:cTn id="13" dur="1000" fill="hold"/>
                                        <p:tgtEl>
                                          <p:spTgt spid="75784"/>
                                        </p:tgtEl>
                                        <p:attrNameLst>
                                          <p:attrName>ppt_y</p:attrName>
                                        </p:attrNameLst>
                                      </p:cBhvr>
                                      <p:tavLst>
                                        <p:tav tm="0">
                                          <p:val>
                                            <p:strVal val="#ppt_y"/>
                                          </p:val>
                                        </p:tav>
                                        <p:tav tm="100000">
                                          <p:val>
                                            <p:strVal val="#ppt_y"/>
                                          </p:val>
                                        </p:tav>
                                      </p:tavLst>
                                    </p:anim>
                                    <p:animEffect transition="in" filter="wipe(right)" prLst="gradientSize: 0.1">
                                      <p:cBhvr>
                                        <p:cTn id="14" dur="1000"/>
                                        <p:tgtEl>
                                          <p:spTgt spid="75784"/>
                                        </p:tgtEl>
                                      </p:cBhvr>
                                    </p:animEffect>
                                  </p:childTnLst>
                                </p:cTn>
                              </p:par>
                              <p:par>
                                <p:cTn id="15" presetID="29" presetClass="entr" presetSubtype="0" fill="hold" nodeType="withEffect">
                                  <p:stCondLst>
                                    <p:cond delay="0"/>
                                  </p:stCondLst>
                                  <p:childTnLst>
                                    <p:set>
                                      <p:cBhvr>
                                        <p:cTn id="16" dur="1" fill="hold">
                                          <p:stCondLst>
                                            <p:cond delay="0"/>
                                          </p:stCondLst>
                                        </p:cTn>
                                        <p:tgtEl>
                                          <p:spTgt spid="75785"/>
                                        </p:tgtEl>
                                        <p:attrNameLst>
                                          <p:attrName>style.visibility</p:attrName>
                                        </p:attrNameLst>
                                      </p:cBhvr>
                                      <p:to>
                                        <p:strVal val="visible"/>
                                      </p:to>
                                    </p:set>
                                    <p:anim calcmode="lin" valueType="num">
                                      <p:cBhvr>
                                        <p:cTn id="17" dur="1000" fill="hold"/>
                                        <p:tgtEl>
                                          <p:spTgt spid="75785"/>
                                        </p:tgtEl>
                                        <p:attrNameLst>
                                          <p:attrName>ppt_x</p:attrName>
                                        </p:attrNameLst>
                                      </p:cBhvr>
                                      <p:tavLst>
                                        <p:tav tm="0">
                                          <p:val>
                                            <p:strVal val="#ppt_x-.2"/>
                                          </p:val>
                                        </p:tav>
                                        <p:tav tm="100000">
                                          <p:val>
                                            <p:strVal val="#ppt_x"/>
                                          </p:val>
                                        </p:tav>
                                      </p:tavLst>
                                    </p:anim>
                                    <p:anim calcmode="lin" valueType="num">
                                      <p:cBhvr>
                                        <p:cTn id="18" dur="1000" fill="hold"/>
                                        <p:tgtEl>
                                          <p:spTgt spid="75785"/>
                                        </p:tgtEl>
                                        <p:attrNameLst>
                                          <p:attrName>ppt_y</p:attrName>
                                        </p:attrNameLst>
                                      </p:cBhvr>
                                      <p:tavLst>
                                        <p:tav tm="0">
                                          <p:val>
                                            <p:strVal val="#ppt_y"/>
                                          </p:val>
                                        </p:tav>
                                        <p:tav tm="100000">
                                          <p:val>
                                            <p:strVal val="#ppt_y"/>
                                          </p:val>
                                        </p:tav>
                                      </p:tavLst>
                                    </p:anim>
                                    <p:animEffect transition="in" filter="wipe(right)" prLst="gradientSize: 0.1">
                                      <p:cBhvr>
                                        <p:cTn id="19" dur="1000"/>
                                        <p:tgtEl>
                                          <p:spTgt spid="75785"/>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75787"/>
                                        </p:tgtEl>
                                        <p:attrNameLst>
                                          <p:attrName>style.visibility</p:attrName>
                                        </p:attrNameLst>
                                      </p:cBhvr>
                                      <p:to>
                                        <p:strVal val="visible"/>
                                      </p:to>
                                    </p:set>
                                    <p:anim calcmode="lin" valueType="num">
                                      <p:cBhvr>
                                        <p:cTn id="22" dur="1000" fill="hold"/>
                                        <p:tgtEl>
                                          <p:spTgt spid="75787"/>
                                        </p:tgtEl>
                                        <p:attrNameLst>
                                          <p:attrName>ppt_x</p:attrName>
                                        </p:attrNameLst>
                                      </p:cBhvr>
                                      <p:tavLst>
                                        <p:tav tm="0">
                                          <p:val>
                                            <p:strVal val="#ppt_x-.2"/>
                                          </p:val>
                                        </p:tav>
                                        <p:tav tm="100000">
                                          <p:val>
                                            <p:strVal val="#ppt_x"/>
                                          </p:val>
                                        </p:tav>
                                      </p:tavLst>
                                    </p:anim>
                                    <p:anim calcmode="lin" valueType="num">
                                      <p:cBhvr>
                                        <p:cTn id="23" dur="1000" fill="hold"/>
                                        <p:tgtEl>
                                          <p:spTgt spid="75787"/>
                                        </p:tgtEl>
                                        <p:attrNameLst>
                                          <p:attrName>ppt_y</p:attrName>
                                        </p:attrNameLst>
                                      </p:cBhvr>
                                      <p:tavLst>
                                        <p:tav tm="0">
                                          <p:val>
                                            <p:strVal val="#ppt_y"/>
                                          </p:val>
                                        </p:tav>
                                        <p:tav tm="100000">
                                          <p:val>
                                            <p:strVal val="#ppt_y"/>
                                          </p:val>
                                        </p:tav>
                                      </p:tavLst>
                                    </p:anim>
                                    <p:animEffect transition="in" filter="wipe(right)" prLst="gradientSize: 0.1">
                                      <p:cBhvr>
                                        <p:cTn id="24" dur="1000"/>
                                        <p:tgtEl>
                                          <p:spTgt spid="75787"/>
                                        </p:tgtEl>
                                      </p:cBhvr>
                                    </p:animEffect>
                                  </p:childTnLst>
                                </p:cTn>
                              </p:par>
                              <p:par>
                                <p:cTn id="25" presetID="29" presetClass="entr" presetSubtype="0" fill="hold" grpId="0" nodeType="withEffect">
                                  <p:stCondLst>
                                    <p:cond delay="0"/>
                                  </p:stCondLst>
                                  <p:childTnLst>
                                    <p:set>
                                      <p:cBhvr>
                                        <p:cTn id="26" dur="1" fill="hold">
                                          <p:stCondLst>
                                            <p:cond delay="0"/>
                                          </p:stCondLst>
                                        </p:cTn>
                                        <p:tgtEl>
                                          <p:spTgt spid="75788"/>
                                        </p:tgtEl>
                                        <p:attrNameLst>
                                          <p:attrName>style.visibility</p:attrName>
                                        </p:attrNameLst>
                                      </p:cBhvr>
                                      <p:to>
                                        <p:strVal val="visible"/>
                                      </p:to>
                                    </p:set>
                                    <p:anim calcmode="lin" valueType="num">
                                      <p:cBhvr>
                                        <p:cTn id="27" dur="1000" fill="hold"/>
                                        <p:tgtEl>
                                          <p:spTgt spid="75788"/>
                                        </p:tgtEl>
                                        <p:attrNameLst>
                                          <p:attrName>ppt_x</p:attrName>
                                        </p:attrNameLst>
                                      </p:cBhvr>
                                      <p:tavLst>
                                        <p:tav tm="0">
                                          <p:val>
                                            <p:strVal val="#ppt_x-.2"/>
                                          </p:val>
                                        </p:tav>
                                        <p:tav tm="100000">
                                          <p:val>
                                            <p:strVal val="#ppt_x"/>
                                          </p:val>
                                        </p:tav>
                                      </p:tavLst>
                                    </p:anim>
                                    <p:anim calcmode="lin" valueType="num">
                                      <p:cBhvr>
                                        <p:cTn id="28" dur="1000" fill="hold"/>
                                        <p:tgtEl>
                                          <p:spTgt spid="75788"/>
                                        </p:tgtEl>
                                        <p:attrNameLst>
                                          <p:attrName>ppt_y</p:attrName>
                                        </p:attrNameLst>
                                      </p:cBhvr>
                                      <p:tavLst>
                                        <p:tav tm="0">
                                          <p:val>
                                            <p:strVal val="#ppt_y"/>
                                          </p:val>
                                        </p:tav>
                                        <p:tav tm="100000">
                                          <p:val>
                                            <p:strVal val="#ppt_y"/>
                                          </p:val>
                                        </p:tav>
                                      </p:tavLst>
                                    </p:anim>
                                    <p:animEffect transition="in" filter="wipe(right)" prLst="gradientSize: 0.1">
                                      <p:cBhvr>
                                        <p:cTn id="29" dur="1000"/>
                                        <p:tgtEl>
                                          <p:spTgt spid="75788"/>
                                        </p:tgtEl>
                                      </p:cBhvr>
                                    </p:animEffect>
                                  </p:childTnLst>
                                </p:cTn>
                              </p:par>
                              <p:par>
                                <p:cTn id="30" presetID="29" presetClass="entr" presetSubtype="0" fill="hold" grpId="0" nodeType="withEffect">
                                  <p:stCondLst>
                                    <p:cond delay="0"/>
                                  </p:stCondLst>
                                  <p:childTnLst>
                                    <p:set>
                                      <p:cBhvr>
                                        <p:cTn id="31" dur="1" fill="hold">
                                          <p:stCondLst>
                                            <p:cond delay="0"/>
                                          </p:stCondLst>
                                        </p:cTn>
                                        <p:tgtEl>
                                          <p:spTgt spid="75789"/>
                                        </p:tgtEl>
                                        <p:attrNameLst>
                                          <p:attrName>style.visibility</p:attrName>
                                        </p:attrNameLst>
                                      </p:cBhvr>
                                      <p:to>
                                        <p:strVal val="visible"/>
                                      </p:to>
                                    </p:set>
                                    <p:anim calcmode="lin" valueType="num">
                                      <p:cBhvr>
                                        <p:cTn id="32" dur="1000" fill="hold"/>
                                        <p:tgtEl>
                                          <p:spTgt spid="75789"/>
                                        </p:tgtEl>
                                        <p:attrNameLst>
                                          <p:attrName>ppt_x</p:attrName>
                                        </p:attrNameLst>
                                      </p:cBhvr>
                                      <p:tavLst>
                                        <p:tav tm="0">
                                          <p:val>
                                            <p:strVal val="#ppt_x-.2"/>
                                          </p:val>
                                        </p:tav>
                                        <p:tav tm="100000">
                                          <p:val>
                                            <p:strVal val="#ppt_x"/>
                                          </p:val>
                                        </p:tav>
                                      </p:tavLst>
                                    </p:anim>
                                    <p:anim calcmode="lin" valueType="num">
                                      <p:cBhvr>
                                        <p:cTn id="33" dur="1000" fill="hold"/>
                                        <p:tgtEl>
                                          <p:spTgt spid="75789"/>
                                        </p:tgtEl>
                                        <p:attrNameLst>
                                          <p:attrName>ppt_y</p:attrName>
                                        </p:attrNameLst>
                                      </p:cBhvr>
                                      <p:tavLst>
                                        <p:tav tm="0">
                                          <p:val>
                                            <p:strVal val="#ppt_y"/>
                                          </p:val>
                                        </p:tav>
                                        <p:tav tm="100000">
                                          <p:val>
                                            <p:strVal val="#ppt_y"/>
                                          </p:val>
                                        </p:tav>
                                      </p:tavLst>
                                    </p:anim>
                                    <p:animEffect transition="in" filter="wipe(right)" prLst="gradientSize: 0.1">
                                      <p:cBhvr>
                                        <p:cTn id="34" dur="1000"/>
                                        <p:tgtEl>
                                          <p:spTgt spid="75789"/>
                                        </p:tgtEl>
                                      </p:cBhvr>
                                    </p:animEffect>
                                  </p:childTnLst>
                                </p:cTn>
                              </p:par>
                              <p:par>
                                <p:cTn id="35" presetID="29" presetClass="entr" presetSubtype="0" fill="hold" grpId="0" nodeType="withEffect">
                                  <p:stCondLst>
                                    <p:cond delay="0"/>
                                  </p:stCondLst>
                                  <p:childTnLst>
                                    <p:set>
                                      <p:cBhvr>
                                        <p:cTn id="36" dur="1" fill="hold">
                                          <p:stCondLst>
                                            <p:cond delay="0"/>
                                          </p:stCondLst>
                                        </p:cTn>
                                        <p:tgtEl>
                                          <p:spTgt spid="75790"/>
                                        </p:tgtEl>
                                        <p:attrNameLst>
                                          <p:attrName>style.visibility</p:attrName>
                                        </p:attrNameLst>
                                      </p:cBhvr>
                                      <p:to>
                                        <p:strVal val="visible"/>
                                      </p:to>
                                    </p:set>
                                    <p:anim calcmode="lin" valueType="num">
                                      <p:cBhvr>
                                        <p:cTn id="37" dur="1000" fill="hold"/>
                                        <p:tgtEl>
                                          <p:spTgt spid="75790"/>
                                        </p:tgtEl>
                                        <p:attrNameLst>
                                          <p:attrName>ppt_x</p:attrName>
                                        </p:attrNameLst>
                                      </p:cBhvr>
                                      <p:tavLst>
                                        <p:tav tm="0">
                                          <p:val>
                                            <p:strVal val="#ppt_x-.2"/>
                                          </p:val>
                                        </p:tav>
                                        <p:tav tm="100000">
                                          <p:val>
                                            <p:strVal val="#ppt_x"/>
                                          </p:val>
                                        </p:tav>
                                      </p:tavLst>
                                    </p:anim>
                                    <p:anim calcmode="lin" valueType="num">
                                      <p:cBhvr>
                                        <p:cTn id="38" dur="1000" fill="hold"/>
                                        <p:tgtEl>
                                          <p:spTgt spid="75790"/>
                                        </p:tgtEl>
                                        <p:attrNameLst>
                                          <p:attrName>ppt_y</p:attrName>
                                        </p:attrNameLst>
                                      </p:cBhvr>
                                      <p:tavLst>
                                        <p:tav tm="0">
                                          <p:val>
                                            <p:strVal val="#ppt_y"/>
                                          </p:val>
                                        </p:tav>
                                        <p:tav tm="100000">
                                          <p:val>
                                            <p:strVal val="#ppt_y"/>
                                          </p:val>
                                        </p:tav>
                                      </p:tavLst>
                                    </p:anim>
                                    <p:animEffect transition="in" filter="wipe(right)" prLst="gradientSize: 0.1">
                                      <p:cBhvr>
                                        <p:cTn id="39" dur="1000"/>
                                        <p:tgtEl>
                                          <p:spTgt spid="75790"/>
                                        </p:tgtEl>
                                      </p:cBhvr>
                                    </p:animEffect>
                                  </p:childTnLst>
                                </p:cTn>
                              </p:par>
                              <p:par>
                                <p:cTn id="40" presetID="29" presetClass="entr" presetSubtype="0" fill="hold" grpId="0" nodeType="withEffect">
                                  <p:stCondLst>
                                    <p:cond delay="0"/>
                                  </p:stCondLst>
                                  <p:childTnLst>
                                    <p:set>
                                      <p:cBhvr>
                                        <p:cTn id="41" dur="1" fill="hold">
                                          <p:stCondLst>
                                            <p:cond delay="0"/>
                                          </p:stCondLst>
                                        </p:cTn>
                                        <p:tgtEl>
                                          <p:spTgt spid="75791"/>
                                        </p:tgtEl>
                                        <p:attrNameLst>
                                          <p:attrName>style.visibility</p:attrName>
                                        </p:attrNameLst>
                                      </p:cBhvr>
                                      <p:to>
                                        <p:strVal val="visible"/>
                                      </p:to>
                                    </p:set>
                                    <p:anim calcmode="lin" valueType="num">
                                      <p:cBhvr>
                                        <p:cTn id="42" dur="1000" fill="hold"/>
                                        <p:tgtEl>
                                          <p:spTgt spid="75791"/>
                                        </p:tgtEl>
                                        <p:attrNameLst>
                                          <p:attrName>ppt_x</p:attrName>
                                        </p:attrNameLst>
                                      </p:cBhvr>
                                      <p:tavLst>
                                        <p:tav tm="0">
                                          <p:val>
                                            <p:strVal val="#ppt_x-.2"/>
                                          </p:val>
                                        </p:tav>
                                        <p:tav tm="100000">
                                          <p:val>
                                            <p:strVal val="#ppt_x"/>
                                          </p:val>
                                        </p:tav>
                                      </p:tavLst>
                                    </p:anim>
                                    <p:anim calcmode="lin" valueType="num">
                                      <p:cBhvr>
                                        <p:cTn id="43" dur="1000" fill="hold"/>
                                        <p:tgtEl>
                                          <p:spTgt spid="75791"/>
                                        </p:tgtEl>
                                        <p:attrNameLst>
                                          <p:attrName>ppt_y</p:attrName>
                                        </p:attrNameLst>
                                      </p:cBhvr>
                                      <p:tavLst>
                                        <p:tav tm="0">
                                          <p:val>
                                            <p:strVal val="#ppt_y"/>
                                          </p:val>
                                        </p:tav>
                                        <p:tav tm="100000">
                                          <p:val>
                                            <p:strVal val="#ppt_y"/>
                                          </p:val>
                                        </p:tav>
                                      </p:tavLst>
                                    </p:anim>
                                    <p:animEffect transition="in" filter="wipe(right)" prLst="gradientSize: 0.1">
                                      <p:cBhvr>
                                        <p:cTn id="44" dur="1000"/>
                                        <p:tgtEl>
                                          <p:spTgt spid="75791"/>
                                        </p:tgtEl>
                                      </p:cBhvr>
                                    </p:animEffect>
                                  </p:childTnLst>
                                </p:cTn>
                              </p:par>
                              <p:par>
                                <p:cTn id="45" presetID="29" presetClass="entr" presetSubtype="0" fill="hold" nodeType="withEffect">
                                  <p:stCondLst>
                                    <p:cond delay="0"/>
                                  </p:stCondLst>
                                  <p:childTnLst>
                                    <p:set>
                                      <p:cBhvr>
                                        <p:cTn id="46" dur="1" fill="hold">
                                          <p:stCondLst>
                                            <p:cond delay="0"/>
                                          </p:stCondLst>
                                        </p:cTn>
                                        <p:tgtEl>
                                          <p:spTgt spid="75786">
                                            <p:txEl>
                                              <p:pRg st="0" end="0"/>
                                            </p:txEl>
                                          </p:spTgt>
                                        </p:tgtEl>
                                        <p:attrNameLst>
                                          <p:attrName>style.visibility</p:attrName>
                                        </p:attrNameLst>
                                      </p:cBhvr>
                                      <p:to>
                                        <p:strVal val="visible"/>
                                      </p:to>
                                    </p:set>
                                    <p:anim calcmode="lin" valueType="num">
                                      <p:cBhvr>
                                        <p:cTn id="47" dur="1000" fill="hold"/>
                                        <p:tgtEl>
                                          <p:spTgt spid="75786">
                                            <p:txEl>
                                              <p:pRg st="0" end="0"/>
                                            </p:txEl>
                                          </p:spTgt>
                                        </p:tgtEl>
                                        <p:attrNameLst>
                                          <p:attrName>ppt_x</p:attrName>
                                        </p:attrNameLst>
                                      </p:cBhvr>
                                      <p:tavLst>
                                        <p:tav tm="0">
                                          <p:val>
                                            <p:strVal val="#ppt_x-.2"/>
                                          </p:val>
                                        </p:tav>
                                        <p:tav tm="100000">
                                          <p:val>
                                            <p:strVal val="#ppt_x"/>
                                          </p:val>
                                        </p:tav>
                                      </p:tavLst>
                                    </p:anim>
                                    <p:anim calcmode="lin" valueType="num">
                                      <p:cBhvr>
                                        <p:cTn id="48" dur="1000" fill="hold"/>
                                        <p:tgtEl>
                                          <p:spTgt spid="75786">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49" dur="1000"/>
                                        <p:tgtEl>
                                          <p:spTgt spid="757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7" grpId="0"/>
      <p:bldP spid="75788" grpId="0"/>
      <p:bldP spid="75789" grpId="0"/>
      <p:bldP spid="75790" grpId="0"/>
      <p:bldP spid="7579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文本框 13"/>
          <p:cNvSpPr txBox="1">
            <a:spLocks noChangeArrowheads="1"/>
          </p:cNvSpPr>
          <p:nvPr/>
        </p:nvSpPr>
        <p:spPr bwMode="auto">
          <a:xfrm>
            <a:off x="1530350" y="4281488"/>
            <a:ext cx="3270250" cy="398462"/>
          </a:xfrm>
          <a:prstGeom prst="rect">
            <a:avLst/>
          </a:prstGeom>
          <a:noFill/>
          <a:ln w="9525">
            <a:noFill/>
            <a:miter lim="800000"/>
            <a:headEnd/>
            <a:tailEnd/>
          </a:ln>
        </p:spPr>
        <p:txBody>
          <a:bodyPr>
            <a:spAutoFit/>
          </a:bodyPr>
          <a:lstStyle/>
          <a:p>
            <a:pPr>
              <a:lnSpc>
                <a:spcPct val="125000"/>
              </a:lnSpc>
            </a:pPr>
            <a:endParaRPr lang="zh-CN" altLang="en-US" sz="1600">
              <a:solidFill>
                <a:srgbClr val="595959"/>
              </a:solidFill>
              <a:latin typeface="微软雅黑" pitchFamily="34" charset="-122"/>
              <a:ea typeface="微软雅黑" pitchFamily="34" charset="-122"/>
            </a:endParaRPr>
          </a:p>
        </p:txBody>
      </p:sp>
      <p:sp>
        <p:nvSpPr>
          <p:cNvPr id="199" name="矩形 198"/>
          <p:cNvSpPr/>
          <p:nvPr/>
        </p:nvSpPr>
        <p:spPr bwMode="auto">
          <a:xfrm>
            <a:off x="1225550" y="2524125"/>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76803" name="文本框 12"/>
          <p:cNvSpPr txBox="1">
            <a:spLocks noChangeArrowheads="1"/>
          </p:cNvSpPr>
          <p:nvPr/>
        </p:nvSpPr>
        <p:spPr bwMode="auto">
          <a:xfrm>
            <a:off x="1530350" y="2492375"/>
            <a:ext cx="8013700" cy="366713"/>
          </a:xfrm>
          <a:prstGeom prst="rect">
            <a:avLst/>
          </a:prstGeom>
          <a:noFill/>
          <a:ln w="9525">
            <a:noFill/>
            <a:miter lim="800000"/>
            <a:headEnd/>
            <a:tailEnd/>
          </a:ln>
        </p:spPr>
        <p:txBody>
          <a:bodyPr>
            <a:spAutoFit/>
          </a:bodyPr>
          <a:lstStyle/>
          <a:p>
            <a:pPr marL="342900" indent="-342900"/>
            <a:r>
              <a:rPr lang="en-US" altLang="zh-CN">
                <a:latin typeface="微软雅黑" pitchFamily="34" charset="-122"/>
                <a:ea typeface="微软雅黑" pitchFamily="34" charset="-122"/>
              </a:rPr>
              <a:t>TDT</a:t>
            </a:r>
            <a:r>
              <a:rPr lang="zh-CN" altLang="en-US">
                <a:latin typeface="微软雅黑" pitchFamily="34" charset="-122"/>
                <a:ea typeface="微软雅黑" pitchFamily="34" charset="-122"/>
              </a:rPr>
              <a:t>语料包含两种媒体形式的数据流：文本和广播</a:t>
            </a:r>
          </a:p>
        </p:txBody>
      </p:sp>
      <p:sp>
        <p:nvSpPr>
          <p:cNvPr id="76804" name="直接连接符 13"/>
          <p:cNvSpPr>
            <a:spLocks noChangeShapeType="1"/>
          </p:cNvSpPr>
          <p:nvPr/>
        </p:nvSpPr>
        <p:spPr bwMode="auto">
          <a:xfrm>
            <a:off x="674688" y="927100"/>
            <a:ext cx="8313737" cy="0"/>
          </a:xfrm>
          <a:prstGeom prst="line">
            <a:avLst/>
          </a:prstGeom>
          <a:noFill/>
          <a:ln w="6350">
            <a:solidFill>
              <a:srgbClr val="4A7EBB">
                <a:alpha val="25098"/>
              </a:srgbClr>
            </a:solidFill>
            <a:bevel/>
            <a:headEnd/>
            <a:tailEnd/>
          </a:ln>
        </p:spPr>
        <p:txBody>
          <a:bodyPr/>
          <a:lstStyle/>
          <a:p>
            <a:endParaRPr lang="zh-CN" altLang="en-US"/>
          </a:p>
        </p:txBody>
      </p:sp>
      <p:pic>
        <p:nvPicPr>
          <p:cNvPr id="198" name="图片 197"/>
          <p:cNvPicPr>
            <a:picLocks noChangeAspect="1"/>
          </p:cNvPicPr>
          <p:nvPr/>
        </p:nvPicPr>
        <p:blipFill>
          <a:blip r:embed="rId2" cstate="print"/>
          <a:stretch>
            <a:fillRect/>
          </a:stretch>
        </p:blipFill>
        <p:spPr>
          <a:xfrm>
            <a:off x="335816" y="128624"/>
            <a:ext cx="897094" cy="793629"/>
          </a:xfrm>
          <a:prstGeom prst="rect">
            <a:avLst/>
          </a:prstGeom>
          <a:effectLst>
            <a:reflection blurRad="6350" stA="52000" endA="300" endPos="35000" dir="5400000" sy="-100000" algn="bl" rotWithShape="0"/>
          </a:effectLst>
        </p:spPr>
      </p:pic>
      <p:sp>
        <p:nvSpPr>
          <p:cNvPr id="2" name="矩形 189"/>
          <p:cNvSpPr/>
          <p:nvPr/>
        </p:nvSpPr>
        <p:spPr bwMode="auto">
          <a:xfrm>
            <a:off x="1214438" y="3405188"/>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76807" name="文本框 12"/>
          <p:cNvSpPr txBox="1">
            <a:spLocks noChangeArrowheads="1"/>
          </p:cNvSpPr>
          <p:nvPr/>
        </p:nvSpPr>
        <p:spPr bwMode="auto">
          <a:xfrm>
            <a:off x="1544638" y="3335338"/>
            <a:ext cx="8013700" cy="1190625"/>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LDC</a:t>
            </a:r>
            <a:r>
              <a:rPr lang="zh-CN" altLang="en-US">
                <a:latin typeface="微软雅黑" pitchFamily="34" charset="-122"/>
                <a:ea typeface="微软雅黑" pitchFamily="34" charset="-122"/>
              </a:rPr>
              <a:t>为广播类新闻语料提供了三种信息描述方式：</a:t>
            </a:r>
          </a:p>
          <a:p>
            <a:r>
              <a:rPr lang="en-US" altLang="zh-CN">
                <a:latin typeface="微软雅黑" pitchFamily="34" charset="-122"/>
                <a:ea typeface="微软雅黑" pitchFamily="34" charset="-122"/>
              </a:rPr>
              <a:t>   1</a:t>
            </a:r>
            <a:r>
              <a:rPr lang="zh-CN" altLang="en-US">
                <a:latin typeface="微软雅黑" pitchFamily="34" charset="-122"/>
                <a:ea typeface="微软雅黑" pitchFamily="34" charset="-122"/>
              </a:rPr>
              <a:t>、数据信号的音频采集；</a:t>
            </a:r>
          </a:p>
          <a:p>
            <a:r>
              <a:rPr lang="en-US" altLang="zh-CN">
                <a:latin typeface="微软雅黑" pitchFamily="34" charset="-122"/>
                <a:ea typeface="微软雅黑" pitchFamily="34" charset="-122"/>
              </a:rPr>
              <a:t>   2</a:t>
            </a:r>
            <a:r>
              <a:rPr lang="zh-CN" altLang="en-US">
                <a:latin typeface="微软雅黑" pitchFamily="34" charset="-122"/>
                <a:ea typeface="微软雅黑" pitchFamily="34" charset="-122"/>
              </a:rPr>
              <a:t>、对音频的人工识别与记录；</a:t>
            </a:r>
          </a:p>
          <a:p>
            <a:r>
              <a:rPr lang="en-US" altLang="zh-CN">
                <a:latin typeface="微软雅黑" pitchFamily="34" charset="-122"/>
                <a:ea typeface="微软雅黑" pitchFamily="34" charset="-122"/>
              </a:rPr>
              <a:t>   3</a:t>
            </a:r>
            <a:r>
              <a:rPr lang="zh-CN" altLang="en-US">
                <a:latin typeface="微软雅黑" pitchFamily="34" charset="-122"/>
                <a:ea typeface="微软雅黑" pitchFamily="34" charset="-122"/>
              </a:rPr>
              <a:t>、通过自动语音识别系统（</a:t>
            </a:r>
            <a:r>
              <a:rPr lang="en-US" altLang="zh-CN">
                <a:latin typeface="微软雅黑" pitchFamily="34" charset="-122"/>
                <a:ea typeface="微软雅黑" pitchFamily="34" charset="-122"/>
              </a:rPr>
              <a:t>ASR</a:t>
            </a:r>
            <a:r>
              <a:rPr lang="zh-CN" altLang="en-US">
                <a:latin typeface="微软雅黑" pitchFamily="34" charset="-122"/>
                <a:ea typeface="微软雅黑" pitchFamily="34" charset="-122"/>
              </a:rPr>
              <a:t>）识别和记录音频。</a:t>
            </a:r>
          </a:p>
        </p:txBody>
      </p:sp>
      <p:sp>
        <p:nvSpPr>
          <p:cNvPr id="76808" name="Rectangle 16"/>
          <p:cNvSpPr>
            <a:spLocks noChangeArrowheads="1"/>
          </p:cNvSpPr>
          <p:nvPr/>
        </p:nvSpPr>
        <p:spPr bwMode="auto">
          <a:xfrm>
            <a:off x="954088" y="1736725"/>
            <a:ext cx="1830387" cy="366713"/>
          </a:xfrm>
          <a:prstGeom prst="rect">
            <a:avLst/>
          </a:prstGeom>
          <a:noFill/>
          <a:ln w="9525">
            <a:noFill/>
            <a:miter lim="800000"/>
            <a:headEnd/>
            <a:tailEnd/>
          </a:ln>
        </p:spPr>
        <p:txBody>
          <a:bodyPr wrap="none" anchor="ctr">
            <a:spAutoFit/>
          </a:bodyPr>
          <a:lstStyle/>
          <a:p>
            <a:r>
              <a:rPr lang="en-US" altLang="zh-CN" b="1">
                <a:latin typeface="微软雅黑" pitchFamily="34" charset="-122"/>
                <a:ea typeface="微软雅黑" pitchFamily="34" charset="-122"/>
              </a:rPr>
              <a:t>2. </a:t>
            </a:r>
            <a:r>
              <a:rPr lang="zh-CN" altLang="en-US" b="1">
                <a:latin typeface="微软雅黑" pitchFamily="34" charset="-122"/>
                <a:ea typeface="微软雅黑" pitchFamily="34" charset="-122"/>
              </a:rPr>
              <a:t>语料描述方式</a:t>
            </a:r>
          </a:p>
        </p:txBody>
      </p:sp>
      <p:sp>
        <p:nvSpPr>
          <p:cNvPr id="3" name="矩形 189"/>
          <p:cNvSpPr/>
          <p:nvPr/>
        </p:nvSpPr>
        <p:spPr bwMode="auto">
          <a:xfrm>
            <a:off x="1243013" y="5078413"/>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76810" name="文本框 12"/>
          <p:cNvSpPr txBox="1">
            <a:spLocks noChangeArrowheads="1"/>
          </p:cNvSpPr>
          <p:nvPr/>
        </p:nvSpPr>
        <p:spPr bwMode="auto">
          <a:xfrm>
            <a:off x="1528763" y="5002213"/>
            <a:ext cx="8013700" cy="9159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对于中文和阿拉伯文，</a:t>
            </a:r>
            <a:r>
              <a:rPr lang="en-US" altLang="zh-CN">
                <a:latin typeface="微软雅黑" pitchFamily="34" charset="-122"/>
                <a:ea typeface="微软雅黑" pitchFamily="34" charset="-122"/>
              </a:rPr>
              <a:t>LDC</a:t>
            </a:r>
            <a:r>
              <a:rPr lang="zh-CN" altLang="en-US">
                <a:latin typeface="微软雅黑" pitchFamily="34" charset="-122"/>
                <a:ea typeface="微软雅黑" pitchFamily="34" charset="-122"/>
              </a:rPr>
              <a:t>提供了两种描述方式：</a:t>
            </a:r>
          </a:p>
          <a:p>
            <a:r>
              <a:rPr lang="en-US" altLang="zh-CN">
                <a:latin typeface="微软雅黑" pitchFamily="34" charset="-122"/>
                <a:ea typeface="微软雅黑" pitchFamily="34" charset="-122"/>
              </a:rPr>
              <a:t>   1</a:t>
            </a:r>
            <a:r>
              <a:rPr lang="zh-CN" altLang="en-US">
                <a:latin typeface="微软雅黑" pitchFamily="34" charset="-122"/>
                <a:ea typeface="微软雅黑" pitchFamily="34" charset="-122"/>
              </a:rPr>
              <a:t>、本地语言描述形式，即报道采用未经过翻译的本地语言。</a:t>
            </a:r>
          </a:p>
          <a:p>
            <a:r>
              <a:rPr lang="en-US" altLang="zh-CN">
                <a:latin typeface="微软雅黑" pitchFamily="34" charset="-122"/>
                <a:ea typeface="微软雅黑" pitchFamily="34" charset="-122"/>
              </a:rPr>
              <a:t>   2</a:t>
            </a:r>
            <a:r>
              <a:rPr lang="zh-CN" altLang="en-US">
                <a:latin typeface="微软雅黑" pitchFamily="34" charset="-122"/>
                <a:ea typeface="微软雅黑" pitchFamily="34" charset="-122"/>
              </a:rPr>
              <a:t>、采用机器翻译自动地将中文或阿拉伯文报道翻译成英文形式。</a:t>
            </a:r>
          </a:p>
        </p:txBody>
      </p:sp>
      <p:sp>
        <p:nvSpPr>
          <p:cNvPr id="76811" name="文本框 344"/>
          <p:cNvSpPr txBox="1">
            <a:spLocks noChangeArrowheads="1"/>
          </p:cNvSpPr>
          <p:nvPr/>
        </p:nvSpPr>
        <p:spPr bwMode="auto">
          <a:xfrm>
            <a:off x="1011238" y="250825"/>
            <a:ext cx="6737350" cy="701675"/>
          </a:xfrm>
          <a:prstGeom prst="rect">
            <a:avLst/>
          </a:prstGeom>
          <a:noFill/>
          <a:ln w="9525">
            <a:noFill/>
            <a:miter lim="800000"/>
            <a:headEnd/>
            <a:tailEnd/>
          </a:ln>
        </p:spPr>
        <p:txBody>
          <a:bodyPr wrap="none">
            <a:spAutoFit/>
          </a:bodyPr>
          <a:lstStyle/>
          <a:p>
            <a:pPr marL="800100" lvl="1" indent="-342900"/>
            <a:r>
              <a:rPr lang="zh-CN" altLang="en-US" sz="4000">
                <a:solidFill>
                  <a:srgbClr val="31B5D6"/>
                </a:solidFill>
                <a:latin typeface="微软雅黑" pitchFamily="34" charset="-122"/>
                <a:ea typeface="微软雅黑" pitchFamily="34" charset="-122"/>
              </a:rPr>
              <a:t>话题检测与跟踪的效果评价</a:t>
            </a:r>
            <a:endParaRPr lang="zh-CN" altLang="en-US" sz="4000">
              <a:solidFill>
                <a:srgbClr val="31B5D6"/>
              </a:solidFill>
              <a:latin typeface="微软雅黑" pitchFamily="34" charset="-122"/>
              <a:ea typeface="微软雅黑" pitchFamily="34" charset="-122"/>
              <a:cs typeface="华康俪金黑W8(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76801"/>
                                        </p:tgtEl>
                                        <p:attrNameLst>
                                          <p:attrName>style.visibility</p:attrName>
                                        </p:attrNameLst>
                                      </p:cBhvr>
                                      <p:to>
                                        <p:strVal val="visible"/>
                                      </p:to>
                                    </p:set>
                                    <p:animEffect transition="in" filter="fade">
                                      <p:cBhvr>
                                        <p:cTn id="7" dur="1000"/>
                                        <p:tgtEl>
                                          <p:spTgt spid="76801"/>
                                        </p:tgtEl>
                                      </p:cBhvr>
                                    </p:animEffect>
                                    <p:anim calcmode="lin" valueType="num">
                                      <p:cBhvr>
                                        <p:cTn id="8" dur="1000" fill="hold"/>
                                        <p:tgtEl>
                                          <p:spTgt spid="76801"/>
                                        </p:tgtEl>
                                        <p:attrNameLst>
                                          <p:attrName>ppt_x</p:attrName>
                                        </p:attrNameLst>
                                      </p:cBhvr>
                                      <p:tavLst>
                                        <p:tav tm="0">
                                          <p:val>
                                            <p:strVal val="#ppt_x"/>
                                          </p:val>
                                        </p:tav>
                                        <p:tav tm="100000">
                                          <p:val>
                                            <p:strVal val="#ppt_x"/>
                                          </p:val>
                                        </p:tav>
                                      </p:tavLst>
                                    </p:anim>
                                    <p:anim calcmode="lin" valueType="num">
                                      <p:cBhvr>
                                        <p:cTn id="9" dur="1000" fill="hold"/>
                                        <p:tgtEl>
                                          <p:spTgt spid="7680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99"/>
                                        </p:tgtEl>
                                        <p:attrNameLst>
                                          <p:attrName>style.visibility</p:attrName>
                                        </p:attrNameLst>
                                      </p:cBhvr>
                                      <p:to>
                                        <p:strVal val="visible"/>
                                      </p:to>
                                    </p:set>
                                    <p:animEffect transition="in" filter="fade">
                                      <p:cBhvr>
                                        <p:cTn id="12" dur="1000"/>
                                        <p:tgtEl>
                                          <p:spTgt spid="199"/>
                                        </p:tgtEl>
                                      </p:cBhvr>
                                    </p:animEffect>
                                    <p:anim calcmode="lin" valueType="num">
                                      <p:cBhvr>
                                        <p:cTn id="13" dur="1000" fill="hold"/>
                                        <p:tgtEl>
                                          <p:spTgt spid="199"/>
                                        </p:tgtEl>
                                        <p:attrNameLst>
                                          <p:attrName>ppt_x</p:attrName>
                                        </p:attrNameLst>
                                      </p:cBhvr>
                                      <p:tavLst>
                                        <p:tav tm="0">
                                          <p:val>
                                            <p:strVal val="#ppt_x"/>
                                          </p:val>
                                        </p:tav>
                                        <p:tav tm="100000">
                                          <p:val>
                                            <p:strVal val="#ppt_x"/>
                                          </p:val>
                                        </p:tav>
                                      </p:tavLst>
                                    </p:anim>
                                    <p:anim calcmode="lin" valueType="num">
                                      <p:cBhvr>
                                        <p:cTn id="14" dur="1000" fill="hold"/>
                                        <p:tgtEl>
                                          <p:spTgt spid="19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6803"/>
                                        </p:tgtEl>
                                        <p:attrNameLst>
                                          <p:attrName>style.visibility</p:attrName>
                                        </p:attrNameLst>
                                      </p:cBhvr>
                                      <p:to>
                                        <p:strVal val="visible"/>
                                      </p:to>
                                    </p:set>
                                    <p:animEffect transition="in" filter="fade">
                                      <p:cBhvr>
                                        <p:cTn id="17" dur="1000"/>
                                        <p:tgtEl>
                                          <p:spTgt spid="76803"/>
                                        </p:tgtEl>
                                      </p:cBhvr>
                                    </p:animEffect>
                                    <p:anim calcmode="lin" valueType="num">
                                      <p:cBhvr>
                                        <p:cTn id="18" dur="1000" fill="hold"/>
                                        <p:tgtEl>
                                          <p:spTgt spid="76803"/>
                                        </p:tgtEl>
                                        <p:attrNameLst>
                                          <p:attrName>ppt_x</p:attrName>
                                        </p:attrNameLst>
                                      </p:cBhvr>
                                      <p:tavLst>
                                        <p:tav tm="0">
                                          <p:val>
                                            <p:strVal val="#ppt_x"/>
                                          </p:val>
                                        </p:tav>
                                        <p:tav tm="100000">
                                          <p:val>
                                            <p:strVal val="#ppt_x"/>
                                          </p:val>
                                        </p:tav>
                                      </p:tavLst>
                                    </p:anim>
                                    <p:anim calcmode="lin" valueType="num">
                                      <p:cBhvr>
                                        <p:cTn id="19" dur="1000" fill="hold"/>
                                        <p:tgtEl>
                                          <p:spTgt spid="76803"/>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76807"/>
                                        </p:tgtEl>
                                        <p:attrNameLst>
                                          <p:attrName>style.visibility</p:attrName>
                                        </p:attrNameLst>
                                      </p:cBhvr>
                                      <p:to>
                                        <p:strVal val="visible"/>
                                      </p:to>
                                    </p:set>
                                    <p:animEffect transition="in" filter="fade">
                                      <p:cBhvr>
                                        <p:cTn id="27" dur="1000"/>
                                        <p:tgtEl>
                                          <p:spTgt spid="76807"/>
                                        </p:tgtEl>
                                      </p:cBhvr>
                                    </p:animEffect>
                                    <p:anim calcmode="lin" valueType="num">
                                      <p:cBhvr>
                                        <p:cTn id="28" dur="1000" fill="hold"/>
                                        <p:tgtEl>
                                          <p:spTgt spid="76807"/>
                                        </p:tgtEl>
                                        <p:attrNameLst>
                                          <p:attrName>ppt_x</p:attrName>
                                        </p:attrNameLst>
                                      </p:cBhvr>
                                      <p:tavLst>
                                        <p:tav tm="0">
                                          <p:val>
                                            <p:strVal val="#ppt_x"/>
                                          </p:val>
                                        </p:tav>
                                        <p:tav tm="100000">
                                          <p:val>
                                            <p:strVal val="#ppt_x"/>
                                          </p:val>
                                        </p:tav>
                                      </p:tavLst>
                                    </p:anim>
                                    <p:anim calcmode="lin" valueType="num">
                                      <p:cBhvr>
                                        <p:cTn id="29" dur="1000" fill="hold"/>
                                        <p:tgtEl>
                                          <p:spTgt spid="76807"/>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76808"/>
                                        </p:tgtEl>
                                        <p:attrNameLst>
                                          <p:attrName>style.visibility</p:attrName>
                                        </p:attrNameLst>
                                      </p:cBhvr>
                                      <p:to>
                                        <p:strVal val="visible"/>
                                      </p:to>
                                    </p:set>
                                    <p:animEffect transition="in" filter="fade">
                                      <p:cBhvr>
                                        <p:cTn id="32" dur="1000"/>
                                        <p:tgtEl>
                                          <p:spTgt spid="76808"/>
                                        </p:tgtEl>
                                      </p:cBhvr>
                                    </p:animEffect>
                                    <p:anim calcmode="lin" valueType="num">
                                      <p:cBhvr>
                                        <p:cTn id="33" dur="1000" fill="hold"/>
                                        <p:tgtEl>
                                          <p:spTgt spid="76808"/>
                                        </p:tgtEl>
                                        <p:attrNameLst>
                                          <p:attrName>ppt_x</p:attrName>
                                        </p:attrNameLst>
                                      </p:cBhvr>
                                      <p:tavLst>
                                        <p:tav tm="0">
                                          <p:val>
                                            <p:strVal val="#ppt_x"/>
                                          </p:val>
                                        </p:tav>
                                        <p:tav tm="100000">
                                          <p:val>
                                            <p:strVal val="#ppt_x"/>
                                          </p:val>
                                        </p:tav>
                                      </p:tavLst>
                                    </p:anim>
                                    <p:anim calcmode="lin" valueType="num">
                                      <p:cBhvr>
                                        <p:cTn id="34" dur="1000" fill="hold"/>
                                        <p:tgtEl>
                                          <p:spTgt spid="76808"/>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76810"/>
                                        </p:tgtEl>
                                        <p:attrNameLst>
                                          <p:attrName>style.visibility</p:attrName>
                                        </p:attrNameLst>
                                      </p:cBhvr>
                                      <p:to>
                                        <p:strVal val="visible"/>
                                      </p:to>
                                    </p:set>
                                    <p:animEffect transition="in" filter="fade">
                                      <p:cBhvr>
                                        <p:cTn id="42" dur="1000"/>
                                        <p:tgtEl>
                                          <p:spTgt spid="76810"/>
                                        </p:tgtEl>
                                      </p:cBhvr>
                                    </p:animEffect>
                                    <p:anim calcmode="lin" valueType="num">
                                      <p:cBhvr>
                                        <p:cTn id="43" dur="1000" fill="hold"/>
                                        <p:tgtEl>
                                          <p:spTgt spid="76810"/>
                                        </p:tgtEl>
                                        <p:attrNameLst>
                                          <p:attrName>ppt_x</p:attrName>
                                        </p:attrNameLst>
                                      </p:cBhvr>
                                      <p:tavLst>
                                        <p:tav tm="0">
                                          <p:val>
                                            <p:strVal val="#ppt_x"/>
                                          </p:val>
                                        </p:tav>
                                        <p:tav tm="100000">
                                          <p:val>
                                            <p:strVal val="#ppt_x"/>
                                          </p:val>
                                        </p:tav>
                                      </p:tavLst>
                                    </p:anim>
                                    <p:anim calcmode="lin" valueType="num">
                                      <p:cBhvr>
                                        <p:cTn id="44" dur="1000" fill="hold"/>
                                        <p:tgtEl>
                                          <p:spTgt spid="768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1" grpId="0"/>
      <p:bldP spid="199" grpId="0" animBg="1"/>
      <p:bldP spid="76803" grpId="0"/>
      <p:bldP spid="2" grpId="0" animBg="1"/>
      <p:bldP spid="76807" grpId="0"/>
      <p:bldP spid="76808" grpId="0"/>
      <p:bldP spid="3" grpId="0" animBg="1"/>
      <p:bldP spid="768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矩形 198"/>
          <p:cNvSpPr/>
          <p:nvPr/>
        </p:nvSpPr>
        <p:spPr bwMode="auto">
          <a:xfrm>
            <a:off x="1154113" y="1947863"/>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79886" name="直接连接符 13"/>
          <p:cNvSpPr>
            <a:spLocks noChangeShapeType="1"/>
          </p:cNvSpPr>
          <p:nvPr/>
        </p:nvSpPr>
        <p:spPr bwMode="auto">
          <a:xfrm>
            <a:off x="674688" y="927100"/>
            <a:ext cx="8313737" cy="0"/>
          </a:xfrm>
          <a:prstGeom prst="line">
            <a:avLst/>
          </a:prstGeom>
          <a:noFill/>
          <a:ln w="6350">
            <a:solidFill>
              <a:srgbClr val="4A7EBB">
                <a:alpha val="25098"/>
              </a:srgbClr>
            </a:solidFill>
            <a:bevel/>
            <a:headEnd/>
            <a:tailEnd/>
          </a:ln>
        </p:spPr>
        <p:txBody>
          <a:bodyPr/>
          <a:lstStyle/>
          <a:p>
            <a:endParaRPr lang="zh-CN" altLang="en-US"/>
          </a:p>
        </p:txBody>
      </p:sp>
      <p:pic>
        <p:nvPicPr>
          <p:cNvPr id="198" name="图片 197"/>
          <p:cNvPicPr>
            <a:picLocks noChangeAspect="1"/>
          </p:cNvPicPr>
          <p:nvPr/>
        </p:nvPicPr>
        <p:blipFill>
          <a:blip r:embed="rId3" cstate="print"/>
          <a:stretch>
            <a:fillRect/>
          </a:stretch>
        </p:blipFill>
        <p:spPr>
          <a:xfrm>
            <a:off x="335816" y="128624"/>
            <a:ext cx="897094" cy="793629"/>
          </a:xfrm>
          <a:prstGeom prst="rect">
            <a:avLst/>
          </a:prstGeom>
          <a:effectLst>
            <a:reflection blurRad="6350" stA="52000" endA="300" endPos="35000" dir="5400000" sy="-100000" algn="bl" rotWithShape="0"/>
          </a:effectLst>
        </p:spPr>
      </p:pic>
      <p:sp>
        <p:nvSpPr>
          <p:cNvPr id="79888" name="Rectangle 5"/>
          <p:cNvSpPr>
            <a:spLocks noChangeArrowheads="1"/>
          </p:cNvSpPr>
          <p:nvPr/>
        </p:nvSpPr>
        <p:spPr bwMode="auto">
          <a:xfrm>
            <a:off x="954088" y="1692275"/>
            <a:ext cx="184150" cy="457200"/>
          </a:xfrm>
          <a:prstGeom prst="rect">
            <a:avLst/>
          </a:prstGeom>
          <a:noFill/>
          <a:ln w="9525">
            <a:noFill/>
            <a:miter lim="800000"/>
            <a:headEnd/>
            <a:tailEnd/>
          </a:ln>
        </p:spPr>
        <p:txBody>
          <a:bodyPr wrap="none" anchor="ctr">
            <a:spAutoFit/>
          </a:bodyPr>
          <a:lstStyle/>
          <a:p>
            <a:endParaRPr lang="zh-CN" altLang="en-US" sz="2400">
              <a:latin typeface="微软雅黑" pitchFamily="34" charset="-122"/>
              <a:ea typeface="微软雅黑" pitchFamily="34" charset="-122"/>
            </a:endParaRPr>
          </a:p>
        </p:txBody>
      </p:sp>
      <p:sp>
        <p:nvSpPr>
          <p:cNvPr id="79889" name="文本框 344"/>
          <p:cNvSpPr txBox="1">
            <a:spLocks noChangeArrowheads="1"/>
          </p:cNvSpPr>
          <p:nvPr/>
        </p:nvSpPr>
        <p:spPr bwMode="auto">
          <a:xfrm>
            <a:off x="1011238" y="250825"/>
            <a:ext cx="6737350" cy="701675"/>
          </a:xfrm>
          <a:prstGeom prst="rect">
            <a:avLst/>
          </a:prstGeom>
          <a:noFill/>
          <a:ln w="9525">
            <a:noFill/>
            <a:miter lim="800000"/>
            <a:headEnd/>
            <a:tailEnd/>
          </a:ln>
        </p:spPr>
        <p:txBody>
          <a:bodyPr wrap="none">
            <a:spAutoFit/>
          </a:bodyPr>
          <a:lstStyle/>
          <a:p>
            <a:pPr marL="800100" lvl="1" indent="-342900"/>
            <a:r>
              <a:rPr lang="zh-CN" altLang="en-US" sz="4000">
                <a:solidFill>
                  <a:srgbClr val="31B5D6"/>
                </a:solidFill>
                <a:latin typeface="微软雅黑" pitchFamily="34" charset="-122"/>
                <a:ea typeface="微软雅黑" pitchFamily="34" charset="-122"/>
              </a:rPr>
              <a:t>话题检测与跟踪的效果评价</a:t>
            </a:r>
            <a:endParaRPr lang="zh-CN" altLang="en-US" sz="4000">
              <a:solidFill>
                <a:srgbClr val="31B5D6"/>
              </a:solidFill>
              <a:latin typeface="微软雅黑" pitchFamily="34" charset="-122"/>
              <a:ea typeface="微软雅黑" pitchFamily="34" charset="-122"/>
              <a:cs typeface="华康俪金黑W8(P)"/>
            </a:endParaRPr>
          </a:p>
        </p:txBody>
      </p:sp>
      <p:sp>
        <p:nvSpPr>
          <p:cNvPr id="79890" name="文本框 70"/>
          <p:cNvSpPr txBox="1">
            <a:spLocks noChangeArrowheads="1"/>
          </p:cNvSpPr>
          <p:nvPr/>
        </p:nvSpPr>
        <p:spPr bwMode="auto">
          <a:xfrm>
            <a:off x="911225" y="1103313"/>
            <a:ext cx="5060950" cy="579437"/>
          </a:xfrm>
          <a:prstGeom prst="rect">
            <a:avLst/>
          </a:prstGeom>
          <a:noFill/>
          <a:ln w="9525">
            <a:noFill/>
            <a:miter lim="800000"/>
            <a:headEnd/>
            <a:tailEnd/>
          </a:ln>
        </p:spPr>
        <p:txBody>
          <a:bodyPr wrap="none">
            <a:spAutoFit/>
          </a:bodyPr>
          <a:lstStyle/>
          <a:p>
            <a:r>
              <a:rPr lang="zh-CN" altLang="en-US" sz="3200">
                <a:solidFill>
                  <a:srgbClr val="F784A5"/>
                </a:solidFill>
                <a:latin typeface="华康俪金黑W8(P)"/>
                <a:ea typeface="华康俪金黑W8(P)"/>
                <a:cs typeface="华康俪金黑W8(P)"/>
              </a:rPr>
              <a:t>话题检测与跟踪的评测体系</a:t>
            </a:r>
          </a:p>
        </p:txBody>
      </p:sp>
      <p:sp>
        <p:nvSpPr>
          <p:cNvPr id="79891" name="Rectangle 8"/>
          <p:cNvSpPr>
            <a:spLocks noChangeArrowheads="1"/>
          </p:cNvSpPr>
          <p:nvPr/>
        </p:nvSpPr>
        <p:spPr bwMode="auto">
          <a:xfrm>
            <a:off x="1428750" y="1897063"/>
            <a:ext cx="2622550" cy="336550"/>
          </a:xfrm>
          <a:prstGeom prst="rect">
            <a:avLst/>
          </a:prstGeom>
          <a:noFill/>
          <a:ln w="9525">
            <a:noFill/>
            <a:miter lim="800000"/>
            <a:headEnd/>
            <a:tailEnd/>
          </a:ln>
        </p:spPr>
        <p:txBody>
          <a:bodyPr wrap="none" anchor="ctr">
            <a:spAutoFit/>
          </a:bodyPr>
          <a:lstStyle/>
          <a:p>
            <a:r>
              <a:rPr lang="zh-CN" altLang="en-US" sz="1600">
                <a:latin typeface="Times New Roman" pitchFamily="18" charset="0"/>
                <a:ea typeface="微软雅黑" pitchFamily="34" charset="-122"/>
                <a:cs typeface="Times New Roman" pitchFamily="18" charset="0"/>
              </a:rPr>
              <a:t>话题检测与跟踪评测公式：</a:t>
            </a:r>
            <a:endParaRPr lang="zh-CN" altLang="en-US" sz="1600">
              <a:ea typeface="微软雅黑" pitchFamily="34" charset="-122"/>
              <a:cs typeface="Times New Roman" pitchFamily="18" charset="0"/>
            </a:endParaRPr>
          </a:p>
        </p:txBody>
      </p:sp>
      <p:graphicFrame>
        <p:nvGraphicFramePr>
          <p:cNvPr id="79881" name="Object 9"/>
          <p:cNvGraphicFramePr>
            <a:graphicFrameLocks noChangeAspect="1"/>
          </p:cNvGraphicFramePr>
          <p:nvPr/>
        </p:nvGraphicFramePr>
        <p:xfrm>
          <a:off x="4056063" y="1866900"/>
          <a:ext cx="3536950" cy="346075"/>
        </p:xfrm>
        <a:graphic>
          <a:graphicData uri="http://schemas.openxmlformats.org/presentationml/2006/ole">
            <mc:AlternateContent xmlns:mc="http://schemas.openxmlformats.org/markup-compatibility/2006">
              <mc:Choice xmlns:v="urn:schemas-microsoft-com:vml" Requires="v">
                <p:oleObj spid="_x0000_s79885" name="公式" r:id="rId4" imgW="2336800" imgH="228600" progId="Equation.3">
                  <p:embed/>
                </p:oleObj>
              </mc:Choice>
              <mc:Fallback>
                <p:oleObj name="公式" r:id="rId4" imgW="2336800" imgH="228600" progId="Equation.3">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6063" y="1866900"/>
                        <a:ext cx="3536950" cy="346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98"/>
          <p:cNvSpPr/>
          <p:nvPr/>
        </p:nvSpPr>
        <p:spPr bwMode="auto">
          <a:xfrm>
            <a:off x="1143000" y="2989263"/>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79893" name="Rectangle 11"/>
          <p:cNvSpPr>
            <a:spLocks noChangeArrowheads="1"/>
          </p:cNvSpPr>
          <p:nvPr/>
        </p:nvSpPr>
        <p:spPr bwMode="auto">
          <a:xfrm>
            <a:off x="1533525" y="2424113"/>
            <a:ext cx="1606550" cy="336550"/>
          </a:xfrm>
          <a:prstGeom prst="rect">
            <a:avLst/>
          </a:prstGeom>
          <a:noFill/>
          <a:ln w="9525">
            <a:noFill/>
            <a:miter lim="800000"/>
            <a:headEnd/>
            <a:tailEnd/>
          </a:ln>
        </p:spPr>
        <p:txBody>
          <a:bodyPr wrap="none" anchor="ctr">
            <a:spAutoFit/>
          </a:bodyPr>
          <a:lstStyle/>
          <a:p>
            <a:r>
              <a:rPr lang="zh-CN" altLang="en-US" sz="1600">
                <a:latin typeface="Times New Roman" pitchFamily="18" charset="0"/>
                <a:ea typeface="微软雅黑" pitchFamily="34" charset="-122"/>
                <a:cs typeface="Times New Roman" pitchFamily="18" charset="0"/>
              </a:rPr>
              <a:t>规范化表示为：</a:t>
            </a:r>
            <a:endParaRPr lang="zh-CN" altLang="en-US" sz="1600">
              <a:ea typeface="微软雅黑" pitchFamily="34" charset="-122"/>
              <a:cs typeface="Times New Roman" pitchFamily="18" charset="0"/>
            </a:endParaRPr>
          </a:p>
        </p:txBody>
      </p:sp>
      <p:graphicFrame>
        <p:nvGraphicFramePr>
          <p:cNvPr id="79884" name="Object 12"/>
          <p:cNvGraphicFramePr>
            <a:graphicFrameLocks noChangeAspect="1"/>
          </p:cNvGraphicFramePr>
          <p:nvPr/>
        </p:nvGraphicFramePr>
        <p:xfrm>
          <a:off x="3173413" y="2339975"/>
          <a:ext cx="3178175" cy="528638"/>
        </p:xfrm>
        <a:graphic>
          <a:graphicData uri="http://schemas.openxmlformats.org/presentationml/2006/ole">
            <mc:AlternateContent xmlns:mc="http://schemas.openxmlformats.org/markup-compatibility/2006">
              <mc:Choice xmlns:v="urn:schemas-microsoft-com:vml" Requires="v">
                <p:oleObj spid="_x0000_s79886" name="公式" r:id="rId6" imgW="2489200" imgH="419100" progId="Equation.3">
                  <p:embed/>
                </p:oleObj>
              </mc:Choice>
              <mc:Fallback>
                <p:oleObj name="公式" r:id="rId6" imgW="2489200" imgH="419100" progId="Equation.3">
                  <p:embed/>
                  <p:pic>
                    <p:nvPicPr>
                      <p:cNvPr id="0"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3413" y="2339975"/>
                        <a:ext cx="3178175" cy="528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941" name="Group 69"/>
          <p:cNvGraphicFramePr>
            <a:graphicFrameLocks noGrp="1"/>
          </p:cNvGraphicFramePr>
          <p:nvPr/>
        </p:nvGraphicFramePr>
        <p:xfrm>
          <a:off x="1949450" y="3443288"/>
          <a:ext cx="7745413" cy="2745105"/>
        </p:xfrm>
        <a:graphic>
          <a:graphicData uri="http://schemas.openxmlformats.org/drawingml/2006/table">
            <a:tbl>
              <a:tblPr/>
              <a:tblGrid>
                <a:gridCol w="1860550"/>
                <a:gridCol w="879475"/>
                <a:gridCol w="3605213"/>
                <a:gridCol w="1400175"/>
              </a:tblGrid>
              <a:tr h="276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宋体" charset="-122"/>
                          <a:ea typeface="宋体" charset="-122"/>
                          <a:cs typeface="Times New Roman" pitchFamily="18" charset="0"/>
                        </a:rPr>
                        <a:t>名称</a:t>
                      </a:r>
                      <a:endParaRPr kumimoji="0" lang="zh-CN" altLang="en-US" sz="1200" b="1" i="0" u="none" strike="noStrike" cap="none" normalizeH="0" baseline="0" smtClean="0">
                        <a:ln>
                          <a:noFill/>
                        </a:ln>
                        <a:solidFill>
                          <a:schemeClr val="tx1"/>
                        </a:solidFill>
                        <a:effectLst/>
                        <a:latin typeface="宋体" charset="-122"/>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宋体" charset="-122"/>
                          <a:ea typeface="宋体" charset="-122"/>
                          <a:cs typeface="Times New Roman" pitchFamily="18" charset="0"/>
                        </a:rPr>
                        <a:t>用途</a:t>
                      </a:r>
                      <a:endParaRPr kumimoji="0" lang="zh-CN" altLang="en-US" sz="1200" b="1" i="0" u="none" strike="noStrike" cap="none" normalizeH="0" baseline="0" smtClean="0">
                        <a:ln>
                          <a:noFill/>
                        </a:ln>
                        <a:solidFill>
                          <a:schemeClr val="tx1"/>
                        </a:solidFill>
                        <a:effectLst/>
                        <a:latin typeface="宋体" charset="-122"/>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charset="-122"/>
                          <a:ea typeface="宋体" charset="-122"/>
                          <a:cs typeface="Times New Roman" pitchFamily="18" charset="0"/>
                        </a:rPr>
                        <a:t>URL</a:t>
                      </a:r>
                      <a:endParaRPr kumimoji="0" lang="en-US" altLang="zh-CN" sz="1200" b="1" i="0" u="none" strike="noStrike" cap="none" normalizeH="0" baseline="0" smtClean="0">
                        <a:ln>
                          <a:noFill/>
                        </a:ln>
                        <a:solidFill>
                          <a:schemeClr val="tx1"/>
                        </a:solidFill>
                        <a:effectLst/>
                        <a:latin typeface="宋体" charset="-122"/>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宋体" charset="-122"/>
                          <a:ea typeface="宋体" charset="-122"/>
                          <a:cs typeface="Times New Roman" pitchFamily="18" charset="0"/>
                        </a:rPr>
                        <a:t>联系人</a:t>
                      </a:r>
                      <a:endParaRPr kumimoji="0" lang="zh-CN" altLang="en-US" sz="1200" b="1" i="0" u="none" strike="noStrike" cap="none" normalizeH="0" baseline="0" smtClean="0">
                        <a:ln>
                          <a:noFill/>
                        </a:ln>
                        <a:solidFill>
                          <a:schemeClr val="tx1"/>
                        </a:solidFill>
                        <a:effectLst/>
                        <a:latin typeface="宋体" charset="-122"/>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0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DETware_v2.1.tar.gz</a:t>
                      </a:r>
                      <a:endParaRPr kumimoji="0" lang="en-US" altLang="zh-CN" sz="12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评测工具</a:t>
                      </a:r>
                      <a:endParaRPr kumimoji="0" lang="zh-CN" altLang="en-US" sz="12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http://www.nist.gov/speech.tools/index.htm</a:t>
                      </a:r>
                      <a:endParaRPr kumimoji="0" lang="en-US" altLang="zh-CN" sz="12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8">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jonathan.fiscus@nist.gov</a:t>
                      </a:r>
                      <a:endParaRPr kumimoji="0" lang="en-US" altLang="zh-CN" sz="12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8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gnu_detware.tar.Z</a:t>
                      </a:r>
                      <a:endParaRPr kumimoji="0" lang="en-US" altLang="zh-CN" sz="12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258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TDT3eval_v2.6</a:t>
                      </a:r>
                      <a:endParaRPr kumimoji="0" lang="en-US" altLang="zh-CN" sz="12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指南</a:t>
                      </a:r>
                      <a:endParaRPr kumimoji="0" lang="zh-CN" altLang="en-US" sz="12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r>
              <a:tr h="258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Dry Run Evaluation-2000</a:t>
                      </a:r>
                      <a:endParaRPr kumimoji="0" lang="en-US" altLang="zh-CN" sz="12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索引列表及</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正确答案</a:t>
                      </a:r>
                      <a:endParaRPr kumimoji="0" lang="zh-CN" altLang="en-US" sz="12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http://www.nist.gov/speech/tests/tdt/tdt2000/dryun.htm</a:t>
                      </a:r>
                      <a:endParaRPr kumimoji="0" lang="en-US" altLang="zh-CN" sz="12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258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Dry Run Evaluation-2001</a:t>
                      </a:r>
                      <a:endParaRPr kumimoji="0" lang="en-US" altLang="zh-CN" sz="12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http://www.nist.gov/speech/tests/tdt/tdt2001/dryun.htm</a:t>
                      </a:r>
                      <a:endParaRPr kumimoji="0" lang="en-US" altLang="zh-CN" sz="12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258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Dry Run Evaluation-2002</a:t>
                      </a:r>
                      <a:endParaRPr kumimoji="0" lang="en-US" altLang="zh-CN" sz="12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http://www.nist.gov/speech/tests/tdt/tdt2002/dryun.htm</a:t>
                      </a:r>
                      <a:endParaRPr kumimoji="0" lang="en-US" altLang="zh-CN" sz="12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258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Dry Run Evaluation-2003</a:t>
                      </a:r>
                      <a:endParaRPr kumimoji="0" lang="en-US" altLang="zh-CN" sz="12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http://www.nist.gov/speech/tests/tdt/tdt2003/dryun.htm</a:t>
                      </a:r>
                      <a:endParaRPr kumimoji="0" lang="en-US" altLang="zh-CN" sz="12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258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Dry Run Evaluation-2004</a:t>
                      </a:r>
                      <a:endParaRPr kumimoji="0" lang="en-US" altLang="zh-CN" sz="12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http://www.nist.gov/speech/tests/tdt/tdt2004/dryun.htm</a:t>
                      </a:r>
                      <a:endParaRPr kumimoji="0" lang="en-US" altLang="zh-CN" sz="12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258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LDC TDT2-TDT5</a:t>
                      </a:r>
                      <a:endParaRPr kumimoji="0" lang="en-US" altLang="zh-CN" sz="12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语料</a:t>
                      </a:r>
                      <a:endParaRPr kumimoji="0" lang="zh-CN" altLang="en-US" sz="12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http://www.ldc.upenn.edu/Obtaning/</a:t>
                      </a:r>
                      <a:endParaRPr kumimoji="0" lang="en-US" altLang="zh-CN" sz="12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charset="-122"/>
                          <a:cs typeface="Times New Roman" pitchFamily="18" charset="0"/>
                        </a:rPr>
                        <a:t>ldc@ldc.upenn.edu</a:t>
                      </a:r>
                      <a:endParaRPr kumimoji="0" lang="en-US" altLang="zh-CN" sz="12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 name="Rectangle 61"/>
          <p:cNvSpPr>
            <a:spLocks noChangeArrowheads="1"/>
          </p:cNvSpPr>
          <p:nvPr/>
        </p:nvSpPr>
        <p:spPr bwMode="auto">
          <a:xfrm>
            <a:off x="1454150" y="2898775"/>
            <a:ext cx="5124450" cy="366713"/>
          </a:xfrm>
          <a:prstGeom prst="rect">
            <a:avLst/>
          </a:prstGeom>
          <a:noFill/>
          <a:ln w="9525">
            <a:noFill/>
            <a:miter lim="800000"/>
            <a:headEnd/>
            <a:tailEnd/>
          </a:ln>
        </p:spPr>
        <p:txBody>
          <a:bodyPr wrap="none" anchor="ctr">
            <a:spAutoFit/>
          </a:bodyPr>
          <a:lstStyle/>
          <a:p>
            <a:r>
              <a:rPr lang="zh-CN" altLang="en-US" sz="1600">
                <a:ea typeface="微软雅黑" pitchFamily="34" charset="-122"/>
              </a:rPr>
              <a:t>话题检测与跟踪的语料及评测体系的获取方法和地址：</a:t>
            </a:r>
            <a:r>
              <a:rPr lang="zh-CN" altLang="en-US"/>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1000"/>
                                        <p:tgtEl>
                                          <p:spTgt spid="199"/>
                                        </p:tgtEl>
                                      </p:cBhvr>
                                    </p:animEffect>
                                    <p:anim calcmode="lin" valueType="num">
                                      <p:cBhvr>
                                        <p:cTn id="8" dur="1000" fill="hold"/>
                                        <p:tgtEl>
                                          <p:spTgt spid="199"/>
                                        </p:tgtEl>
                                        <p:attrNameLst>
                                          <p:attrName>ppt_x</p:attrName>
                                        </p:attrNameLst>
                                      </p:cBhvr>
                                      <p:tavLst>
                                        <p:tav tm="0">
                                          <p:val>
                                            <p:strVal val="#ppt_x"/>
                                          </p:val>
                                        </p:tav>
                                        <p:tav tm="100000">
                                          <p:val>
                                            <p:strVal val="#ppt_x"/>
                                          </p:val>
                                        </p:tav>
                                      </p:tavLst>
                                    </p:anim>
                                    <p:anim calcmode="lin" valueType="num">
                                      <p:cBhvr>
                                        <p:cTn id="9" dur="1000" fill="hold"/>
                                        <p:tgtEl>
                                          <p:spTgt spid="19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9891"/>
                                        </p:tgtEl>
                                        <p:attrNameLst>
                                          <p:attrName>style.visibility</p:attrName>
                                        </p:attrNameLst>
                                      </p:cBhvr>
                                      <p:to>
                                        <p:strVal val="visible"/>
                                      </p:to>
                                    </p:set>
                                    <p:animEffect transition="in" filter="fade">
                                      <p:cBhvr>
                                        <p:cTn id="12" dur="1000"/>
                                        <p:tgtEl>
                                          <p:spTgt spid="79891"/>
                                        </p:tgtEl>
                                      </p:cBhvr>
                                    </p:animEffect>
                                    <p:anim calcmode="lin" valueType="num">
                                      <p:cBhvr>
                                        <p:cTn id="13" dur="1000" fill="hold"/>
                                        <p:tgtEl>
                                          <p:spTgt spid="79891"/>
                                        </p:tgtEl>
                                        <p:attrNameLst>
                                          <p:attrName>ppt_x</p:attrName>
                                        </p:attrNameLst>
                                      </p:cBhvr>
                                      <p:tavLst>
                                        <p:tav tm="0">
                                          <p:val>
                                            <p:strVal val="#ppt_x"/>
                                          </p:val>
                                        </p:tav>
                                        <p:tav tm="100000">
                                          <p:val>
                                            <p:strVal val="#ppt_x"/>
                                          </p:val>
                                        </p:tav>
                                      </p:tavLst>
                                    </p:anim>
                                    <p:anim calcmode="lin" valueType="num">
                                      <p:cBhvr>
                                        <p:cTn id="14" dur="1000" fill="hold"/>
                                        <p:tgtEl>
                                          <p:spTgt spid="79891"/>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79881"/>
                                        </p:tgtEl>
                                        <p:attrNameLst>
                                          <p:attrName>style.visibility</p:attrName>
                                        </p:attrNameLst>
                                      </p:cBhvr>
                                      <p:to>
                                        <p:strVal val="visible"/>
                                      </p:to>
                                    </p:set>
                                    <p:animEffect transition="in" filter="fade">
                                      <p:cBhvr>
                                        <p:cTn id="17" dur="1000"/>
                                        <p:tgtEl>
                                          <p:spTgt spid="79881"/>
                                        </p:tgtEl>
                                      </p:cBhvr>
                                    </p:animEffect>
                                    <p:anim calcmode="lin" valueType="num">
                                      <p:cBhvr>
                                        <p:cTn id="18" dur="1000" fill="hold"/>
                                        <p:tgtEl>
                                          <p:spTgt spid="79881"/>
                                        </p:tgtEl>
                                        <p:attrNameLst>
                                          <p:attrName>ppt_x</p:attrName>
                                        </p:attrNameLst>
                                      </p:cBhvr>
                                      <p:tavLst>
                                        <p:tav tm="0">
                                          <p:val>
                                            <p:strVal val="#ppt_x"/>
                                          </p:val>
                                        </p:tav>
                                        <p:tav tm="100000">
                                          <p:val>
                                            <p:strVal val="#ppt_x"/>
                                          </p:val>
                                        </p:tav>
                                      </p:tavLst>
                                    </p:anim>
                                    <p:anim calcmode="lin" valueType="num">
                                      <p:cBhvr>
                                        <p:cTn id="19" dur="1000" fill="hold"/>
                                        <p:tgtEl>
                                          <p:spTgt spid="79881"/>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79893"/>
                                        </p:tgtEl>
                                        <p:attrNameLst>
                                          <p:attrName>style.visibility</p:attrName>
                                        </p:attrNameLst>
                                      </p:cBhvr>
                                      <p:to>
                                        <p:strVal val="visible"/>
                                      </p:to>
                                    </p:set>
                                    <p:animEffect transition="in" filter="fade">
                                      <p:cBhvr>
                                        <p:cTn id="27" dur="1000"/>
                                        <p:tgtEl>
                                          <p:spTgt spid="79893"/>
                                        </p:tgtEl>
                                      </p:cBhvr>
                                    </p:animEffect>
                                    <p:anim calcmode="lin" valueType="num">
                                      <p:cBhvr>
                                        <p:cTn id="28" dur="1000" fill="hold"/>
                                        <p:tgtEl>
                                          <p:spTgt spid="79893"/>
                                        </p:tgtEl>
                                        <p:attrNameLst>
                                          <p:attrName>ppt_x</p:attrName>
                                        </p:attrNameLst>
                                      </p:cBhvr>
                                      <p:tavLst>
                                        <p:tav tm="0">
                                          <p:val>
                                            <p:strVal val="#ppt_x"/>
                                          </p:val>
                                        </p:tav>
                                        <p:tav tm="100000">
                                          <p:val>
                                            <p:strVal val="#ppt_x"/>
                                          </p:val>
                                        </p:tav>
                                      </p:tavLst>
                                    </p:anim>
                                    <p:anim calcmode="lin" valueType="num">
                                      <p:cBhvr>
                                        <p:cTn id="29" dur="1000" fill="hold"/>
                                        <p:tgtEl>
                                          <p:spTgt spid="79893"/>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79884"/>
                                        </p:tgtEl>
                                        <p:attrNameLst>
                                          <p:attrName>style.visibility</p:attrName>
                                        </p:attrNameLst>
                                      </p:cBhvr>
                                      <p:to>
                                        <p:strVal val="visible"/>
                                      </p:to>
                                    </p:set>
                                    <p:animEffect transition="in" filter="fade">
                                      <p:cBhvr>
                                        <p:cTn id="32" dur="1000"/>
                                        <p:tgtEl>
                                          <p:spTgt spid="79884"/>
                                        </p:tgtEl>
                                      </p:cBhvr>
                                    </p:animEffect>
                                    <p:anim calcmode="lin" valueType="num">
                                      <p:cBhvr>
                                        <p:cTn id="33" dur="1000" fill="hold"/>
                                        <p:tgtEl>
                                          <p:spTgt spid="79884"/>
                                        </p:tgtEl>
                                        <p:attrNameLst>
                                          <p:attrName>ppt_x</p:attrName>
                                        </p:attrNameLst>
                                      </p:cBhvr>
                                      <p:tavLst>
                                        <p:tav tm="0">
                                          <p:val>
                                            <p:strVal val="#ppt_x"/>
                                          </p:val>
                                        </p:tav>
                                        <p:tav tm="100000">
                                          <p:val>
                                            <p:strVal val="#ppt_x"/>
                                          </p:val>
                                        </p:tav>
                                      </p:tavLst>
                                    </p:anim>
                                    <p:anim calcmode="lin" valueType="num">
                                      <p:cBhvr>
                                        <p:cTn id="34" dur="1000" fill="hold"/>
                                        <p:tgtEl>
                                          <p:spTgt spid="79884"/>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79941"/>
                                        </p:tgtEl>
                                        <p:attrNameLst>
                                          <p:attrName>style.visibility</p:attrName>
                                        </p:attrNameLst>
                                      </p:cBhvr>
                                      <p:to>
                                        <p:strVal val="visible"/>
                                      </p:to>
                                    </p:set>
                                    <p:animEffect transition="in" filter="fade">
                                      <p:cBhvr>
                                        <p:cTn id="37" dur="1000"/>
                                        <p:tgtEl>
                                          <p:spTgt spid="79941"/>
                                        </p:tgtEl>
                                      </p:cBhvr>
                                    </p:animEffect>
                                    <p:anim calcmode="lin" valueType="num">
                                      <p:cBhvr>
                                        <p:cTn id="38" dur="1000" fill="hold"/>
                                        <p:tgtEl>
                                          <p:spTgt spid="79941"/>
                                        </p:tgtEl>
                                        <p:attrNameLst>
                                          <p:attrName>ppt_x</p:attrName>
                                        </p:attrNameLst>
                                      </p:cBhvr>
                                      <p:tavLst>
                                        <p:tav tm="0">
                                          <p:val>
                                            <p:strVal val="#ppt_x"/>
                                          </p:val>
                                        </p:tav>
                                        <p:tav tm="100000">
                                          <p:val>
                                            <p:strVal val="#ppt_x"/>
                                          </p:val>
                                        </p:tav>
                                      </p:tavLst>
                                    </p:anim>
                                    <p:anim calcmode="lin" valueType="num">
                                      <p:cBhvr>
                                        <p:cTn id="39" dur="1000" fill="hold"/>
                                        <p:tgtEl>
                                          <p:spTgt spid="79941"/>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79891" grpId="0"/>
      <p:bldP spid="2" grpId="0" animBg="1"/>
      <p:bldP spid="79893"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文本框 4"/>
          <p:cNvSpPr>
            <a:spLocks noChangeArrowheads="1"/>
          </p:cNvSpPr>
          <p:nvPr/>
        </p:nvSpPr>
        <p:spPr bwMode="auto">
          <a:xfrm>
            <a:off x="1493838" y="195263"/>
            <a:ext cx="7770812" cy="708025"/>
          </a:xfrm>
          <a:prstGeom prst="rect">
            <a:avLst/>
          </a:prstGeom>
          <a:noFill/>
          <a:ln w="9525">
            <a:noFill/>
            <a:miter lim="800000"/>
            <a:headEnd/>
            <a:tailEnd/>
          </a:ln>
        </p:spPr>
        <p:txBody>
          <a:bodyPr>
            <a:spAutoFit/>
          </a:bodyPr>
          <a:lstStyle/>
          <a:p>
            <a:r>
              <a:rPr lang="zh-CN" altLang="en-US" sz="4000">
                <a:solidFill>
                  <a:srgbClr val="31B5D6"/>
                </a:solidFill>
                <a:latin typeface="华康俪金黑W8(P)"/>
                <a:ea typeface="华康俪金黑W8(P)"/>
                <a:cs typeface="华康俪金黑W8(P)"/>
                <a:sym typeface="Calibri" pitchFamily="34" charset="0"/>
              </a:rPr>
              <a:t>目录</a:t>
            </a:r>
          </a:p>
        </p:txBody>
      </p:sp>
      <p:sp>
        <p:nvSpPr>
          <p:cNvPr id="17410" name="直接连接符 13"/>
          <p:cNvSpPr>
            <a:spLocks noChangeShapeType="1"/>
          </p:cNvSpPr>
          <p:nvPr/>
        </p:nvSpPr>
        <p:spPr bwMode="auto">
          <a:xfrm>
            <a:off x="674688" y="844550"/>
            <a:ext cx="6194425" cy="0"/>
          </a:xfrm>
          <a:prstGeom prst="line">
            <a:avLst/>
          </a:prstGeom>
          <a:noFill/>
          <a:ln w="6350">
            <a:solidFill>
              <a:srgbClr val="4A7EBB">
                <a:alpha val="25098"/>
              </a:srgbClr>
            </a:solidFill>
            <a:bevel/>
            <a:headEnd/>
            <a:tailEnd/>
          </a:ln>
        </p:spPr>
        <p:txBody>
          <a:bodyPr/>
          <a:lstStyle/>
          <a:p>
            <a:endParaRPr lang="zh-CN" altLang="en-US"/>
          </a:p>
        </p:txBody>
      </p:sp>
      <p:grpSp>
        <p:nvGrpSpPr>
          <p:cNvPr id="5" name="Group 4"/>
          <p:cNvGrpSpPr>
            <a:grpSpLocks/>
          </p:cNvGrpSpPr>
          <p:nvPr/>
        </p:nvGrpSpPr>
        <p:grpSpPr bwMode="auto">
          <a:xfrm>
            <a:off x="1269967" y="1524783"/>
            <a:ext cx="1016000" cy="665162"/>
            <a:chOff x="1110" y="2656"/>
            <a:chExt cx="1549" cy="1351"/>
          </a:xfrm>
          <a:gradFill flip="none" rotWithShape="1">
            <a:gsLst>
              <a:gs pos="0">
                <a:srgbClr val="336699">
                  <a:shade val="30000"/>
                  <a:satMod val="115000"/>
                </a:srgbClr>
              </a:gs>
              <a:gs pos="50000">
                <a:srgbClr val="336699">
                  <a:shade val="67500"/>
                  <a:satMod val="115000"/>
                </a:srgbClr>
              </a:gs>
              <a:gs pos="100000">
                <a:srgbClr val="336699">
                  <a:shade val="100000"/>
                  <a:satMod val="115000"/>
                </a:srgbClr>
              </a:gs>
            </a:gsLst>
            <a:lin ang="2700000" scaled="1"/>
            <a:tileRect/>
          </a:gradFill>
        </p:grpSpPr>
        <p:sp>
          <p:nvSpPr>
            <p:cNvPr id="38" name="AutoShape 5"/>
            <p:cNvSpPr>
              <a:spLocks noChangeArrowheads="1"/>
            </p:cNvSpPr>
            <p:nvPr/>
          </p:nvSpPr>
          <p:spPr bwMode="gray">
            <a:xfrm>
              <a:off x="1123" y="2679"/>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9" name="AutoShape 6"/>
            <p:cNvSpPr>
              <a:spLocks noChangeArrowheads="1"/>
            </p:cNvSpPr>
            <p:nvPr/>
          </p:nvSpPr>
          <p:spPr bwMode="gray">
            <a:xfrm>
              <a:off x="1110" y="2656"/>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40" name="AutoShape 7"/>
            <p:cNvSpPr>
              <a:spLocks noChangeArrowheads="1"/>
            </p:cNvSpPr>
            <p:nvPr/>
          </p:nvSpPr>
          <p:spPr bwMode="gray">
            <a:xfrm>
              <a:off x="1200" y="2736"/>
              <a:ext cx="1350" cy="1168"/>
            </a:xfrm>
            <a:prstGeom prst="hexagon">
              <a:avLst>
                <a:gd name="adj" fmla="val 2889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7412" name="Line 8"/>
          <p:cNvSpPr>
            <a:spLocks noChangeShapeType="1"/>
          </p:cNvSpPr>
          <p:nvPr/>
        </p:nvSpPr>
        <p:spPr bwMode="auto">
          <a:xfrm>
            <a:off x="2082800" y="2135188"/>
            <a:ext cx="6400800"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8" name="Text Box 9"/>
          <p:cNvSpPr txBox="1">
            <a:spLocks noChangeArrowheads="1"/>
          </p:cNvSpPr>
          <p:nvPr/>
        </p:nvSpPr>
        <p:spPr bwMode="auto">
          <a:xfrm>
            <a:off x="2990850" y="1589088"/>
            <a:ext cx="3905250" cy="457200"/>
          </a:xfrm>
          <a:prstGeom prst="rect">
            <a:avLst/>
          </a:prstGeom>
          <a:noFill/>
          <a:ln w="9525" algn="ctr">
            <a:noFill/>
            <a:miter lim="800000"/>
            <a:headEnd/>
            <a:tailEnd/>
          </a:ln>
        </p:spPr>
        <p:txBody>
          <a:bodyPr wrap="none">
            <a:spAutoFit/>
          </a:bodyPr>
          <a:lstStyle/>
          <a:p>
            <a:pPr>
              <a:defRPr/>
            </a:pPr>
            <a:r>
              <a:rPr lang="zh-CN" altLang="en-US" sz="2400">
                <a:effectLst>
                  <a:outerShdw blurRad="38100" dist="38100" dir="2700000" algn="tl">
                    <a:srgbClr val="C0C0C0"/>
                  </a:outerShdw>
                </a:effectLst>
                <a:latin typeface="微软雅黑" pitchFamily="34" charset="-122"/>
                <a:ea typeface="微软雅黑" pitchFamily="34" charset="-122"/>
              </a:rPr>
              <a:t>话题检测与跟踪的效果评价</a:t>
            </a:r>
            <a:r>
              <a:rPr lang="zh-CN" altLang="en-US"/>
              <a:t> </a:t>
            </a:r>
            <a:endParaRPr lang="en-US" altLang="zh-CN"/>
          </a:p>
        </p:txBody>
      </p:sp>
      <p:sp>
        <p:nvSpPr>
          <p:cNvPr id="17414" name="Text Box 10"/>
          <p:cNvSpPr txBox="1">
            <a:spLocks noChangeArrowheads="1"/>
          </p:cNvSpPr>
          <p:nvPr/>
        </p:nvSpPr>
        <p:spPr bwMode="gray">
          <a:xfrm>
            <a:off x="1585913" y="1624013"/>
            <a:ext cx="363537" cy="457200"/>
          </a:xfrm>
          <a:prstGeom prst="rect">
            <a:avLst/>
          </a:prstGeom>
          <a:noFill/>
          <a:ln w="9525">
            <a:noFill/>
            <a:miter lim="800000"/>
            <a:headEnd/>
            <a:tailEnd/>
          </a:ln>
        </p:spPr>
        <p:txBody>
          <a:bodyPr wrap="none">
            <a:spAutoFit/>
          </a:bodyPr>
          <a:lstStyle/>
          <a:p>
            <a:pPr algn="ctr"/>
            <a:r>
              <a:rPr lang="en-US" altLang="zh-CN" sz="2400">
                <a:solidFill>
                  <a:srgbClr val="F8F8F8"/>
                </a:solidFill>
                <a:latin typeface="微软雅黑" pitchFamily="34" charset="-122"/>
                <a:ea typeface="微软雅黑" pitchFamily="34" charset="-122"/>
              </a:rPr>
              <a:t>6</a:t>
            </a:r>
          </a:p>
        </p:txBody>
      </p:sp>
      <p:grpSp>
        <p:nvGrpSpPr>
          <p:cNvPr id="10" name="Group 11"/>
          <p:cNvGrpSpPr>
            <a:grpSpLocks/>
          </p:cNvGrpSpPr>
          <p:nvPr/>
        </p:nvGrpSpPr>
        <p:grpSpPr bwMode="auto">
          <a:xfrm>
            <a:off x="1269967" y="2310601"/>
            <a:ext cx="1016000" cy="665162"/>
            <a:chOff x="3174" y="2656"/>
            <a:chExt cx="1549" cy="1351"/>
          </a:xfrm>
          <a:gradFill flip="none" rotWithShape="1">
            <a:gsLst>
              <a:gs pos="0">
                <a:srgbClr val="339966">
                  <a:shade val="30000"/>
                  <a:satMod val="115000"/>
                </a:srgbClr>
              </a:gs>
              <a:gs pos="50000">
                <a:srgbClr val="339966">
                  <a:shade val="67500"/>
                  <a:satMod val="115000"/>
                </a:srgbClr>
              </a:gs>
              <a:gs pos="100000">
                <a:srgbClr val="339966">
                  <a:shade val="100000"/>
                  <a:satMod val="115000"/>
                </a:srgbClr>
              </a:gs>
            </a:gsLst>
            <a:lin ang="2700000" scaled="1"/>
            <a:tileRect/>
          </a:gradFill>
        </p:grpSpPr>
        <p:sp>
          <p:nvSpPr>
            <p:cNvPr id="35" name="AutoShape 12"/>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6" name="AutoShape 13"/>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7" name="AutoShape 14"/>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7416" name="Line 15"/>
          <p:cNvSpPr>
            <a:spLocks noChangeShapeType="1"/>
          </p:cNvSpPr>
          <p:nvPr/>
        </p:nvSpPr>
        <p:spPr bwMode="auto">
          <a:xfrm>
            <a:off x="2082800" y="2921000"/>
            <a:ext cx="6400800"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17417" name="Text Box 17"/>
          <p:cNvSpPr txBox="1">
            <a:spLocks noChangeArrowheads="1"/>
          </p:cNvSpPr>
          <p:nvPr/>
        </p:nvSpPr>
        <p:spPr bwMode="gray">
          <a:xfrm>
            <a:off x="1585913" y="2409825"/>
            <a:ext cx="363537" cy="457200"/>
          </a:xfrm>
          <a:prstGeom prst="rect">
            <a:avLst/>
          </a:prstGeom>
          <a:noFill/>
          <a:ln w="9525">
            <a:noFill/>
            <a:miter lim="800000"/>
            <a:headEnd/>
            <a:tailEnd/>
          </a:ln>
        </p:spPr>
        <p:txBody>
          <a:bodyPr wrap="none">
            <a:spAutoFit/>
          </a:bodyPr>
          <a:lstStyle/>
          <a:p>
            <a:pPr algn="ctr"/>
            <a:r>
              <a:rPr lang="en-US" altLang="zh-CN" sz="2400">
                <a:solidFill>
                  <a:srgbClr val="F8F8F8"/>
                </a:solidFill>
                <a:latin typeface="微软雅黑" pitchFamily="34" charset="-122"/>
                <a:ea typeface="微软雅黑" pitchFamily="34" charset="-122"/>
              </a:rPr>
              <a:t>7</a:t>
            </a:r>
          </a:p>
        </p:txBody>
      </p:sp>
      <p:grpSp>
        <p:nvGrpSpPr>
          <p:cNvPr id="14" name="Group 18"/>
          <p:cNvGrpSpPr>
            <a:grpSpLocks/>
          </p:cNvGrpSpPr>
          <p:nvPr/>
        </p:nvGrpSpPr>
        <p:grpSpPr bwMode="auto">
          <a:xfrm>
            <a:off x="1269967" y="3096419"/>
            <a:ext cx="1016000" cy="665162"/>
            <a:chOff x="1110" y="2656"/>
            <a:chExt cx="1549" cy="1351"/>
          </a:xfr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2700000" scaled="1"/>
            <a:tileRect/>
          </a:gradFill>
        </p:grpSpPr>
        <p:sp>
          <p:nvSpPr>
            <p:cNvPr id="32" name="AutoShape 19"/>
            <p:cNvSpPr>
              <a:spLocks noChangeArrowheads="1"/>
            </p:cNvSpPr>
            <p:nvPr/>
          </p:nvSpPr>
          <p:spPr bwMode="gray">
            <a:xfrm>
              <a:off x="1123"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3" name="AutoShape 20"/>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4" name="AutoShape 21"/>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7419" name="Line 22"/>
          <p:cNvSpPr>
            <a:spLocks noChangeShapeType="1"/>
          </p:cNvSpPr>
          <p:nvPr/>
        </p:nvSpPr>
        <p:spPr bwMode="auto">
          <a:xfrm>
            <a:off x="2082800" y="3706813"/>
            <a:ext cx="6400800"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16" name="Text Box 23"/>
          <p:cNvSpPr txBox="1">
            <a:spLocks noChangeArrowheads="1"/>
          </p:cNvSpPr>
          <p:nvPr/>
        </p:nvSpPr>
        <p:spPr bwMode="auto">
          <a:xfrm>
            <a:off x="3008313" y="2309813"/>
            <a:ext cx="4451350" cy="457200"/>
          </a:xfrm>
          <a:prstGeom prst="rect">
            <a:avLst/>
          </a:prstGeom>
          <a:noFill/>
          <a:ln w="9525" algn="ctr">
            <a:noFill/>
            <a:miter lim="800000"/>
            <a:headEnd/>
            <a:tailEnd/>
          </a:ln>
        </p:spPr>
        <p:txBody>
          <a:bodyPr wrap="none">
            <a:spAutoFit/>
          </a:bodyPr>
          <a:lstStyle/>
          <a:p>
            <a:pPr>
              <a:defRPr/>
            </a:pPr>
            <a:r>
              <a:rPr lang="zh-CN" altLang="en-US" sz="2400">
                <a:effectLst>
                  <a:outerShdw blurRad="38100" dist="38100" dir="2700000" algn="tl">
                    <a:srgbClr val="C0C0C0"/>
                  </a:outerShdw>
                </a:effectLst>
                <a:latin typeface="微软雅黑" pitchFamily="34" charset="-122"/>
                <a:ea typeface="微软雅黑" pitchFamily="34" charset="-122"/>
              </a:rPr>
              <a:t>话题检测与跟踪概述的发展趋势</a:t>
            </a:r>
          </a:p>
        </p:txBody>
      </p:sp>
      <p:sp>
        <p:nvSpPr>
          <p:cNvPr id="17421" name="Text Box 24"/>
          <p:cNvSpPr txBox="1">
            <a:spLocks noChangeArrowheads="1"/>
          </p:cNvSpPr>
          <p:nvPr/>
        </p:nvSpPr>
        <p:spPr bwMode="gray">
          <a:xfrm>
            <a:off x="1585913" y="3195638"/>
            <a:ext cx="363537" cy="457200"/>
          </a:xfrm>
          <a:prstGeom prst="rect">
            <a:avLst/>
          </a:prstGeom>
          <a:noFill/>
          <a:ln w="9525">
            <a:noFill/>
            <a:miter lim="800000"/>
            <a:headEnd/>
            <a:tailEnd/>
          </a:ln>
        </p:spPr>
        <p:txBody>
          <a:bodyPr wrap="none">
            <a:spAutoFit/>
          </a:bodyPr>
          <a:lstStyle/>
          <a:p>
            <a:pPr algn="ctr"/>
            <a:r>
              <a:rPr lang="en-US" altLang="zh-CN" sz="2400">
                <a:solidFill>
                  <a:srgbClr val="F8F8F8"/>
                </a:solidFill>
                <a:latin typeface="微软雅黑" pitchFamily="34" charset="-122"/>
                <a:ea typeface="微软雅黑" pitchFamily="34" charset="-122"/>
              </a:rPr>
              <a:t>8</a:t>
            </a:r>
          </a:p>
        </p:txBody>
      </p:sp>
      <p:sp>
        <p:nvSpPr>
          <p:cNvPr id="20" name="Text Box 30"/>
          <p:cNvSpPr txBox="1">
            <a:spLocks noChangeArrowheads="1"/>
          </p:cNvSpPr>
          <p:nvPr/>
        </p:nvSpPr>
        <p:spPr bwMode="auto">
          <a:xfrm>
            <a:off x="3008313" y="3128963"/>
            <a:ext cx="2317750" cy="457200"/>
          </a:xfrm>
          <a:prstGeom prst="rect">
            <a:avLst/>
          </a:prstGeom>
          <a:noFill/>
          <a:ln w="9525" algn="ctr">
            <a:noFill/>
            <a:miter lim="800000"/>
            <a:headEnd/>
            <a:tailEnd/>
          </a:ln>
        </p:spPr>
        <p:txBody>
          <a:bodyPr wrap="none">
            <a:spAutoFit/>
          </a:bodyPr>
          <a:lstStyle/>
          <a:p>
            <a:pPr>
              <a:defRPr/>
            </a:pPr>
            <a:r>
              <a:rPr lang="zh-CN" altLang="en-US" sz="2400">
                <a:effectLst>
                  <a:outerShdw blurRad="38100" dist="38100" dir="2700000" algn="tl">
                    <a:srgbClr val="C0C0C0"/>
                  </a:outerShdw>
                </a:effectLst>
                <a:latin typeface="微软雅黑" pitchFamily="34" charset="-122"/>
                <a:ea typeface="微软雅黑" pitchFamily="34" charset="-122"/>
              </a:rPr>
              <a:t>本章小结及习题</a:t>
            </a:r>
            <a:endParaRPr lang="en-US" altLang="zh-CN" sz="2400">
              <a:effectLst>
                <a:outerShdw blurRad="38100" dist="38100" dir="2700000" algn="tl">
                  <a:srgbClr val="C0C0C0"/>
                </a:outerShdw>
              </a:effectLst>
              <a:latin typeface="微软雅黑" pitchFamily="34" charset="-122"/>
              <a:ea typeface="微软雅黑" pitchFamily="34" charset="-122"/>
            </a:endParaRPr>
          </a:p>
        </p:txBody>
      </p:sp>
      <p:pic>
        <p:nvPicPr>
          <p:cNvPr id="41" name="Picture 2" descr="C:\Users\Administrator\Desktop\25p1ckfib9.gif"/>
          <p:cNvPicPr>
            <a:picLocks noChangeAspect="1" noChangeArrowheads="1"/>
          </p:cNvPicPr>
          <p:nvPr/>
        </p:nvPicPr>
        <p:blipFill>
          <a:blip r:embed="rId2" cstate="print">
            <a:extLst/>
          </a:blip>
          <a:srcRect/>
          <a:stretch>
            <a:fillRect/>
          </a:stretch>
        </p:blipFill>
        <p:spPr bwMode="auto">
          <a:xfrm>
            <a:off x="304369" y="200678"/>
            <a:ext cx="944631" cy="9446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7424" name="Rectangle 25"/>
          <p:cNvSpPr>
            <a:spLocks noChangeArrowheads="1"/>
          </p:cNvSpPr>
          <p:nvPr/>
        </p:nvSpPr>
        <p:spPr bwMode="auto">
          <a:xfrm>
            <a:off x="5940425" y="3246438"/>
            <a:ext cx="311150" cy="366712"/>
          </a:xfrm>
          <a:prstGeom prst="rect">
            <a:avLst/>
          </a:prstGeom>
          <a:noFill/>
          <a:ln w="9525">
            <a:noFill/>
            <a:miter lim="800000"/>
            <a:headEnd/>
            <a:tailEnd/>
          </a:ln>
        </p:spPr>
        <p:txBody>
          <a:bodyPr wrap="none">
            <a:spAutoFit/>
          </a:bodyPr>
          <a:lstStyle/>
          <a:p>
            <a:r>
              <a:rPr lang="en-US" altLang="zh-CN">
                <a:solidFill>
                  <a:srgbClr val="F8F8F8"/>
                </a:solidFill>
              </a:rPr>
              <a:t>5</a:t>
            </a:r>
            <a:endParaRPr lang="zh-CN" altLang="en-US">
              <a:solidFill>
                <a:srgbClr val="F8F8F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412"/>
                                        </p:tgtEl>
                                        <p:attrNameLst>
                                          <p:attrName>style.visibility</p:attrName>
                                        </p:attrNameLst>
                                      </p:cBhvr>
                                      <p:to>
                                        <p:strVal val="visible"/>
                                      </p:to>
                                    </p:set>
                                    <p:animEffect transition="in" filter="fade">
                                      <p:cBhvr>
                                        <p:cTn id="12" dur="1000"/>
                                        <p:tgtEl>
                                          <p:spTgt spid="17412"/>
                                        </p:tgtEl>
                                      </p:cBhvr>
                                    </p:animEffect>
                                    <p:anim calcmode="lin" valueType="num">
                                      <p:cBhvr>
                                        <p:cTn id="13" dur="1000" fill="hold"/>
                                        <p:tgtEl>
                                          <p:spTgt spid="17412"/>
                                        </p:tgtEl>
                                        <p:attrNameLst>
                                          <p:attrName>ppt_x</p:attrName>
                                        </p:attrNameLst>
                                      </p:cBhvr>
                                      <p:tavLst>
                                        <p:tav tm="0">
                                          <p:val>
                                            <p:strVal val="#ppt_x"/>
                                          </p:val>
                                        </p:tav>
                                        <p:tav tm="100000">
                                          <p:val>
                                            <p:strVal val="#ppt_x"/>
                                          </p:val>
                                        </p:tav>
                                      </p:tavLst>
                                    </p:anim>
                                    <p:anim calcmode="lin" valueType="num">
                                      <p:cBhvr>
                                        <p:cTn id="14" dur="1000" fill="hold"/>
                                        <p:tgtEl>
                                          <p:spTgt spid="174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414"/>
                                        </p:tgtEl>
                                        <p:attrNameLst>
                                          <p:attrName>style.visibility</p:attrName>
                                        </p:attrNameLst>
                                      </p:cBhvr>
                                      <p:to>
                                        <p:strVal val="visible"/>
                                      </p:to>
                                    </p:set>
                                    <p:animEffect transition="in" filter="fade">
                                      <p:cBhvr>
                                        <p:cTn id="22" dur="1000"/>
                                        <p:tgtEl>
                                          <p:spTgt spid="17414"/>
                                        </p:tgtEl>
                                      </p:cBhvr>
                                    </p:animEffect>
                                    <p:anim calcmode="lin" valueType="num">
                                      <p:cBhvr>
                                        <p:cTn id="23" dur="1000" fill="hold"/>
                                        <p:tgtEl>
                                          <p:spTgt spid="17414"/>
                                        </p:tgtEl>
                                        <p:attrNameLst>
                                          <p:attrName>ppt_x</p:attrName>
                                        </p:attrNameLst>
                                      </p:cBhvr>
                                      <p:tavLst>
                                        <p:tav tm="0">
                                          <p:val>
                                            <p:strVal val="#ppt_x"/>
                                          </p:val>
                                        </p:tav>
                                        <p:tav tm="100000">
                                          <p:val>
                                            <p:strVal val="#ppt_x"/>
                                          </p:val>
                                        </p:tav>
                                      </p:tavLst>
                                    </p:anim>
                                    <p:anim calcmode="lin" valueType="num">
                                      <p:cBhvr>
                                        <p:cTn id="24" dur="1000" fill="hold"/>
                                        <p:tgtEl>
                                          <p:spTgt spid="174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416"/>
                                        </p:tgtEl>
                                        <p:attrNameLst>
                                          <p:attrName>style.visibility</p:attrName>
                                        </p:attrNameLst>
                                      </p:cBhvr>
                                      <p:to>
                                        <p:strVal val="visible"/>
                                      </p:to>
                                    </p:set>
                                    <p:animEffect transition="in" filter="fade">
                                      <p:cBhvr>
                                        <p:cTn id="32" dur="1000"/>
                                        <p:tgtEl>
                                          <p:spTgt spid="17416"/>
                                        </p:tgtEl>
                                      </p:cBhvr>
                                    </p:animEffect>
                                    <p:anim calcmode="lin" valueType="num">
                                      <p:cBhvr>
                                        <p:cTn id="33" dur="1000" fill="hold"/>
                                        <p:tgtEl>
                                          <p:spTgt spid="17416"/>
                                        </p:tgtEl>
                                        <p:attrNameLst>
                                          <p:attrName>ppt_x</p:attrName>
                                        </p:attrNameLst>
                                      </p:cBhvr>
                                      <p:tavLst>
                                        <p:tav tm="0">
                                          <p:val>
                                            <p:strVal val="#ppt_x"/>
                                          </p:val>
                                        </p:tav>
                                        <p:tav tm="100000">
                                          <p:val>
                                            <p:strVal val="#ppt_x"/>
                                          </p:val>
                                        </p:tav>
                                      </p:tavLst>
                                    </p:anim>
                                    <p:anim calcmode="lin" valueType="num">
                                      <p:cBhvr>
                                        <p:cTn id="34" dur="1000" fill="hold"/>
                                        <p:tgtEl>
                                          <p:spTgt spid="174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7417"/>
                                        </p:tgtEl>
                                        <p:attrNameLst>
                                          <p:attrName>style.visibility</p:attrName>
                                        </p:attrNameLst>
                                      </p:cBhvr>
                                      <p:to>
                                        <p:strVal val="visible"/>
                                      </p:to>
                                    </p:set>
                                    <p:animEffect transition="in" filter="fade">
                                      <p:cBhvr>
                                        <p:cTn id="37" dur="1000"/>
                                        <p:tgtEl>
                                          <p:spTgt spid="17417"/>
                                        </p:tgtEl>
                                      </p:cBhvr>
                                    </p:animEffect>
                                    <p:anim calcmode="lin" valueType="num">
                                      <p:cBhvr>
                                        <p:cTn id="38" dur="1000" fill="hold"/>
                                        <p:tgtEl>
                                          <p:spTgt spid="17417"/>
                                        </p:tgtEl>
                                        <p:attrNameLst>
                                          <p:attrName>ppt_x</p:attrName>
                                        </p:attrNameLst>
                                      </p:cBhvr>
                                      <p:tavLst>
                                        <p:tav tm="0">
                                          <p:val>
                                            <p:strVal val="#ppt_x"/>
                                          </p:val>
                                        </p:tav>
                                        <p:tav tm="100000">
                                          <p:val>
                                            <p:strVal val="#ppt_x"/>
                                          </p:val>
                                        </p:tav>
                                      </p:tavLst>
                                    </p:anim>
                                    <p:anim calcmode="lin" valueType="num">
                                      <p:cBhvr>
                                        <p:cTn id="39" dur="1000" fill="hold"/>
                                        <p:tgtEl>
                                          <p:spTgt spid="1741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7419"/>
                                        </p:tgtEl>
                                        <p:attrNameLst>
                                          <p:attrName>style.visibility</p:attrName>
                                        </p:attrNameLst>
                                      </p:cBhvr>
                                      <p:to>
                                        <p:strVal val="visible"/>
                                      </p:to>
                                    </p:set>
                                    <p:animEffect transition="in" filter="fade">
                                      <p:cBhvr>
                                        <p:cTn id="47" dur="1000"/>
                                        <p:tgtEl>
                                          <p:spTgt spid="17419"/>
                                        </p:tgtEl>
                                      </p:cBhvr>
                                    </p:animEffect>
                                    <p:anim calcmode="lin" valueType="num">
                                      <p:cBhvr>
                                        <p:cTn id="48" dur="1000" fill="hold"/>
                                        <p:tgtEl>
                                          <p:spTgt spid="17419"/>
                                        </p:tgtEl>
                                        <p:attrNameLst>
                                          <p:attrName>ppt_x</p:attrName>
                                        </p:attrNameLst>
                                      </p:cBhvr>
                                      <p:tavLst>
                                        <p:tav tm="0">
                                          <p:val>
                                            <p:strVal val="#ppt_x"/>
                                          </p:val>
                                        </p:tav>
                                        <p:tav tm="100000">
                                          <p:val>
                                            <p:strVal val="#ppt_x"/>
                                          </p:val>
                                        </p:tav>
                                      </p:tavLst>
                                    </p:anim>
                                    <p:anim calcmode="lin" valueType="num">
                                      <p:cBhvr>
                                        <p:cTn id="49" dur="1000" fill="hold"/>
                                        <p:tgtEl>
                                          <p:spTgt spid="1741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7421"/>
                                        </p:tgtEl>
                                        <p:attrNameLst>
                                          <p:attrName>style.visibility</p:attrName>
                                        </p:attrNameLst>
                                      </p:cBhvr>
                                      <p:to>
                                        <p:strVal val="visible"/>
                                      </p:to>
                                    </p:set>
                                    <p:animEffect transition="in" filter="fade">
                                      <p:cBhvr>
                                        <p:cTn id="57" dur="1000"/>
                                        <p:tgtEl>
                                          <p:spTgt spid="17421"/>
                                        </p:tgtEl>
                                      </p:cBhvr>
                                    </p:animEffect>
                                    <p:anim calcmode="lin" valueType="num">
                                      <p:cBhvr>
                                        <p:cTn id="58" dur="1000" fill="hold"/>
                                        <p:tgtEl>
                                          <p:spTgt spid="17421"/>
                                        </p:tgtEl>
                                        <p:attrNameLst>
                                          <p:attrName>ppt_x</p:attrName>
                                        </p:attrNameLst>
                                      </p:cBhvr>
                                      <p:tavLst>
                                        <p:tav tm="0">
                                          <p:val>
                                            <p:strVal val="#ppt_x"/>
                                          </p:val>
                                        </p:tav>
                                        <p:tav tm="100000">
                                          <p:val>
                                            <p:strVal val="#ppt_x"/>
                                          </p:val>
                                        </p:tav>
                                      </p:tavLst>
                                    </p:anim>
                                    <p:anim calcmode="lin" valueType="num">
                                      <p:cBhvr>
                                        <p:cTn id="59" dur="1000" fill="hold"/>
                                        <p:tgtEl>
                                          <p:spTgt spid="1742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424"/>
                                        </p:tgtEl>
                                        <p:attrNameLst>
                                          <p:attrName>style.visibility</p:attrName>
                                        </p:attrNameLst>
                                      </p:cBhvr>
                                      <p:to>
                                        <p:strVal val="visible"/>
                                      </p:to>
                                    </p:set>
                                    <p:animEffect transition="in" filter="fade">
                                      <p:cBhvr>
                                        <p:cTn id="67" dur="1000"/>
                                        <p:tgtEl>
                                          <p:spTgt spid="17424"/>
                                        </p:tgtEl>
                                      </p:cBhvr>
                                    </p:animEffect>
                                    <p:anim calcmode="lin" valueType="num">
                                      <p:cBhvr>
                                        <p:cTn id="68" dur="1000" fill="hold"/>
                                        <p:tgtEl>
                                          <p:spTgt spid="17424"/>
                                        </p:tgtEl>
                                        <p:attrNameLst>
                                          <p:attrName>ppt_x</p:attrName>
                                        </p:attrNameLst>
                                      </p:cBhvr>
                                      <p:tavLst>
                                        <p:tav tm="0">
                                          <p:val>
                                            <p:strVal val="#ppt_x"/>
                                          </p:val>
                                        </p:tav>
                                        <p:tav tm="100000">
                                          <p:val>
                                            <p:strVal val="#ppt_x"/>
                                          </p:val>
                                        </p:tav>
                                      </p:tavLst>
                                    </p:anim>
                                    <p:anim calcmode="lin" valueType="num">
                                      <p:cBhvr>
                                        <p:cTn id="69" dur="1000" fill="hold"/>
                                        <p:tgtEl>
                                          <p:spTgt spid="174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animBg="1"/>
      <p:bldP spid="8" grpId="0"/>
      <p:bldP spid="17414" grpId="0"/>
      <p:bldP spid="17416" grpId="0" animBg="1"/>
      <p:bldP spid="17417" grpId="0"/>
      <p:bldP spid="17419" grpId="0" animBg="1"/>
      <p:bldP spid="16" grpId="0"/>
      <p:bldP spid="17421" grpId="0"/>
      <p:bldP spid="20" grpId="0"/>
      <p:bldP spid="174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6" name="副标题 4"/>
          <p:cNvSpPr txBox="1">
            <a:spLocks/>
          </p:cNvSpPr>
          <p:nvPr/>
        </p:nvSpPr>
        <p:spPr bwMode="auto">
          <a:xfrm>
            <a:off x="10001250" y="6429375"/>
            <a:ext cx="1879600" cy="266700"/>
          </a:xfrm>
          <a:prstGeom prst="rect">
            <a:avLst/>
          </a:prstGeom>
          <a:noFill/>
          <a:ln w="9525">
            <a:noFill/>
            <a:miter lim="800000"/>
            <a:headEnd/>
            <a:tailEnd/>
          </a:ln>
        </p:spPr>
        <p:txBody>
          <a:bodyPr/>
          <a:lstStyle/>
          <a:p>
            <a:pPr algn="ctr" fontAlgn="auto">
              <a:spcBef>
                <a:spcPct val="20000"/>
              </a:spcBef>
              <a:spcAft>
                <a:spcPts val="0"/>
              </a:spcAft>
              <a:buFont typeface="Arial" charset="0"/>
              <a:buNone/>
              <a:defRPr/>
            </a:pPr>
            <a:r>
              <a:rPr lang="en-US" altLang="zh-CN" sz="1100" dirty="0" err="1">
                <a:solidFill>
                  <a:schemeClr val="tx1">
                    <a:tint val="75000"/>
                  </a:schemeClr>
                </a:solidFill>
                <a:latin typeface="+mn-lt"/>
                <a:ea typeface="+mn-ea"/>
              </a:rPr>
              <a:t>Jasmine.More</a:t>
            </a:r>
            <a:endParaRPr lang="zh-CN" altLang="en-US" sz="1100" dirty="0">
              <a:solidFill>
                <a:schemeClr val="tx1">
                  <a:tint val="75000"/>
                </a:schemeClr>
              </a:solidFill>
              <a:latin typeface="+mn-lt"/>
              <a:ea typeface="+mn-ea"/>
            </a:endParaRPr>
          </a:p>
        </p:txBody>
      </p:sp>
      <p:sp>
        <p:nvSpPr>
          <p:cNvPr id="4" name="副标题 4"/>
          <p:cNvSpPr txBox="1">
            <a:spLocks/>
          </p:cNvSpPr>
          <p:nvPr/>
        </p:nvSpPr>
        <p:spPr bwMode="auto">
          <a:xfrm>
            <a:off x="757238" y="1955800"/>
            <a:ext cx="10912475" cy="1143000"/>
          </a:xfrm>
          <a:prstGeom prst="rect">
            <a:avLst/>
          </a:prstGeom>
          <a:noFill/>
          <a:ln w="9525">
            <a:noFill/>
            <a:miter lim="800000"/>
            <a:headEnd/>
            <a:tailEnd/>
          </a:ln>
        </p:spPr>
        <p:txBody>
          <a:bodyPr/>
          <a:lstStyle/>
          <a:p>
            <a:pPr>
              <a:defRPr/>
            </a:pPr>
            <a:r>
              <a:rPr lang="en-US" altLang="zh-CN" sz="6000">
                <a:solidFill>
                  <a:srgbClr val="A5A5A5"/>
                </a:solidFill>
                <a:effectLst>
                  <a:outerShdw blurRad="38100" dist="38100" dir="2700000" algn="tl">
                    <a:srgbClr val="C0C0C0"/>
                  </a:outerShdw>
                </a:effectLst>
                <a:latin typeface="微软雅黑" pitchFamily="34" charset="-122"/>
                <a:ea typeface="微软雅黑" pitchFamily="34" charset="-122"/>
              </a:rPr>
              <a:t>5.7  </a:t>
            </a:r>
            <a:r>
              <a:rPr lang="zh-CN" altLang="en-US" sz="6000">
                <a:solidFill>
                  <a:srgbClr val="A5A5A5"/>
                </a:solidFill>
                <a:effectLst>
                  <a:outerShdw blurRad="38100" dist="38100" dir="2700000" algn="tl">
                    <a:srgbClr val="C0C0C0"/>
                  </a:outerShdw>
                </a:effectLst>
                <a:latin typeface="微软雅黑" pitchFamily="34" charset="-122"/>
                <a:ea typeface="微软雅黑" pitchFamily="34" charset="-122"/>
              </a:rPr>
              <a:t>话题检测与跟踪的发展趋势</a:t>
            </a:r>
          </a:p>
          <a:p>
            <a:pPr>
              <a:defRPr/>
            </a:pPr>
            <a:r>
              <a:rPr lang="zh-CN" altLang="en-US"/>
              <a:t> </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矩形 198"/>
          <p:cNvSpPr/>
          <p:nvPr/>
        </p:nvSpPr>
        <p:spPr bwMode="auto">
          <a:xfrm>
            <a:off x="1071563" y="2933700"/>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81922" name="直接连接符 13"/>
          <p:cNvSpPr>
            <a:spLocks noChangeShapeType="1"/>
          </p:cNvSpPr>
          <p:nvPr/>
        </p:nvSpPr>
        <p:spPr bwMode="auto">
          <a:xfrm>
            <a:off x="674688" y="927100"/>
            <a:ext cx="8313737" cy="0"/>
          </a:xfrm>
          <a:prstGeom prst="line">
            <a:avLst/>
          </a:prstGeom>
          <a:noFill/>
          <a:ln w="6350">
            <a:solidFill>
              <a:srgbClr val="4A7EBB">
                <a:alpha val="25098"/>
              </a:srgbClr>
            </a:solidFill>
            <a:bevel/>
            <a:headEnd/>
            <a:tailEnd/>
          </a:ln>
        </p:spPr>
        <p:txBody>
          <a:bodyPr/>
          <a:lstStyle/>
          <a:p>
            <a:endParaRPr lang="zh-CN" altLang="en-US"/>
          </a:p>
        </p:txBody>
      </p:sp>
      <p:pic>
        <p:nvPicPr>
          <p:cNvPr id="198" name="图片 197"/>
          <p:cNvPicPr>
            <a:picLocks noChangeAspect="1"/>
          </p:cNvPicPr>
          <p:nvPr/>
        </p:nvPicPr>
        <p:blipFill>
          <a:blip r:embed="rId2" cstate="print"/>
          <a:stretch>
            <a:fillRect/>
          </a:stretch>
        </p:blipFill>
        <p:spPr>
          <a:xfrm>
            <a:off x="335816" y="128624"/>
            <a:ext cx="897094" cy="793629"/>
          </a:xfrm>
          <a:prstGeom prst="rect">
            <a:avLst/>
          </a:prstGeom>
          <a:effectLst>
            <a:reflection blurRad="6350" stA="52000" endA="300" endPos="35000" dir="5400000" sy="-100000" algn="bl" rotWithShape="0"/>
          </a:effectLst>
        </p:spPr>
      </p:pic>
      <p:sp>
        <p:nvSpPr>
          <p:cNvPr id="81924" name="Rectangle 5"/>
          <p:cNvSpPr>
            <a:spLocks noChangeArrowheads="1"/>
          </p:cNvSpPr>
          <p:nvPr/>
        </p:nvSpPr>
        <p:spPr bwMode="auto">
          <a:xfrm>
            <a:off x="954088" y="1692275"/>
            <a:ext cx="184150" cy="457200"/>
          </a:xfrm>
          <a:prstGeom prst="rect">
            <a:avLst/>
          </a:prstGeom>
          <a:noFill/>
          <a:ln w="9525">
            <a:noFill/>
            <a:miter lim="800000"/>
            <a:headEnd/>
            <a:tailEnd/>
          </a:ln>
        </p:spPr>
        <p:txBody>
          <a:bodyPr wrap="none" anchor="ctr">
            <a:spAutoFit/>
          </a:bodyPr>
          <a:lstStyle/>
          <a:p>
            <a:endParaRPr lang="zh-CN" altLang="en-US" sz="2400">
              <a:latin typeface="微软雅黑" pitchFamily="34" charset="-122"/>
              <a:ea typeface="微软雅黑" pitchFamily="34" charset="-122"/>
            </a:endParaRPr>
          </a:p>
        </p:txBody>
      </p:sp>
      <p:sp>
        <p:nvSpPr>
          <p:cNvPr id="81925" name="文本框 344"/>
          <p:cNvSpPr txBox="1">
            <a:spLocks noChangeArrowheads="1"/>
          </p:cNvSpPr>
          <p:nvPr/>
        </p:nvSpPr>
        <p:spPr bwMode="auto">
          <a:xfrm>
            <a:off x="1011238" y="250825"/>
            <a:ext cx="6737350" cy="701675"/>
          </a:xfrm>
          <a:prstGeom prst="rect">
            <a:avLst/>
          </a:prstGeom>
          <a:noFill/>
          <a:ln w="9525">
            <a:noFill/>
            <a:miter lim="800000"/>
            <a:headEnd/>
            <a:tailEnd/>
          </a:ln>
        </p:spPr>
        <p:txBody>
          <a:bodyPr wrap="none">
            <a:spAutoFit/>
          </a:bodyPr>
          <a:lstStyle/>
          <a:p>
            <a:pPr marL="800100" lvl="1" indent="-342900"/>
            <a:r>
              <a:rPr lang="zh-CN" altLang="en-US" sz="4000">
                <a:solidFill>
                  <a:srgbClr val="31B5D6"/>
                </a:solidFill>
                <a:latin typeface="微软雅黑" pitchFamily="34" charset="-122"/>
                <a:ea typeface="微软雅黑" pitchFamily="34" charset="-122"/>
              </a:rPr>
              <a:t>话题检测与跟踪的发展趋势</a:t>
            </a:r>
            <a:endParaRPr lang="zh-CN" altLang="en-US" sz="4000">
              <a:solidFill>
                <a:srgbClr val="31B5D6"/>
              </a:solidFill>
              <a:latin typeface="微软雅黑" pitchFamily="34" charset="-122"/>
              <a:ea typeface="微软雅黑" pitchFamily="34" charset="-122"/>
              <a:cs typeface="华康俪金黑W8(P)"/>
            </a:endParaRPr>
          </a:p>
        </p:txBody>
      </p:sp>
      <p:sp>
        <p:nvSpPr>
          <p:cNvPr id="84999" name="文本框 70"/>
          <p:cNvSpPr txBox="1">
            <a:spLocks noChangeArrowheads="1"/>
          </p:cNvSpPr>
          <p:nvPr/>
        </p:nvSpPr>
        <p:spPr bwMode="auto">
          <a:xfrm>
            <a:off x="1033463" y="2008188"/>
            <a:ext cx="8613775" cy="701675"/>
          </a:xfrm>
          <a:prstGeom prst="rect">
            <a:avLst/>
          </a:prstGeom>
          <a:noFill/>
          <a:ln w="9525">
            <a:noFill/>
            <a:miter lim="800000"/>
            <a:headEnd/>
            <a:tailEnd/>
          </a:ln>
        </p:spPr>
        <p:txBody>
          <a:bodyPr>
            <a:spAutoFit/>
          </a:bodyPr>
          <a:lstStyle/>
          <a:p>
            <a:pPr>
              <a:defRPr/>
            </a:pPr>
            <a:r>
              <a:rPr lang="zh-CN" altLang="en-US">
                <a:latin typeface="微软雅黑" pitchFamily="34" charset="-122"/>
                <a:ea typeface="微软雅黑" pitchFamily="34" charset="-122"/>
              </a:rPr>
              <a:t>        </a:t>
            </a:r>
            <a:r>
              <a:rPr lang="zh-CN" altLang="en-US" sz="2000">
                <a:effectLst>
                  <a:outerShdw blurRad="38100" dist="38100" dir="2700000" algn="tl">
                    <a:srgbClr val="C0C0C0"/>
                  </a:outerShdw>
                </a:effectLst>
                <a:latin typeface="微软雅黑" pitchFamily="34" charset="-122"/>
                <a:ea typeface="微软雅黑" pitchFamily="34" charset="-122"/>
              </a:rPr>
              <a:t>基于概率模型和自然语言处理技术（</a:t>
            </a:r>
            <a:r>
              <a:rPr lang="en-US" altLang="zh-CN" sz="2000">
                <a:effectLst>
                  <a:outerShdw blurRad="38100" dist="38100" dir="2700000" algn="tl">
                    <a:srgbClr val="C0C0C0"/>
                  </a:outerShdw>
                </a:effectLst>
                <a:latin typeface="微软雅黑" pitchFamily="34" charset="-122"/>
                <a:ea typeface="微软雅黑" pitchFamily="34" charset="-122"/>
              </a:rPr>
              <a:t>NLP</a:t>
            </a:r>
            <a:r>
              <a:rPr lang="zh-CN" altLang="en-US" sz="2000">
                <a:effectLst>
                  <a:outerShdw blurRad="38100" dist="38100" dir="2700000" algn="tl">
                    <a:srgbClr val="C0C0C0"/>
                  </a:outerShdw>
                </a:effectLst>
                <a:latin typeface="微软雅黑" pitchFamily="34" charset="-122"/>
                <a:ea typeface="微软雅黑" pitchFamily="34" charset="-122"/>
              </a:rPr>
              <a:t>）在话题检测与跟踪中得到广泛应用</a:t>
            </a:r>
          </a:p>
        </p:txBody>
      </p:sp>
      <p:sp>
        <p:nvSpPr>
          <p:cNvPr id="81927" name="Rectangle 8"/>
          <p:cNvSpPr>
            <a:spLocks noChangeArrowheads="1"/>
          </p:cNvSpPr>
          <p:nvPr/>
        </p:nvSpPr>
        <p:spPr bwMode="auto">
          <a:xfrm>
            <a:off x="1366838" y="2863850"/>
            <a:ext cx="8680450" cy="641350"/>
          </a:xfrm>
          <a:prstGeom prst="rect">
            <a:avLst/>
          </a:prstGeom>
          <a:noFill/>
          <a:ln w="9525">
            <a:noFill/>
            <a:miter lim="800000"/>
            <a:headEnd/>
            <a:tailEnd/>
          </a:ln>
        </p:spPr>
        <p:txBody>
          <a:bodyPr anchor="ctr">
            <a:spAutoFit/>
          </a:bodyPr>
          <a:lstStyle/>
          <a:p>
            <a:r>
              <a:rPr lang="zh-CN" altLang="en-US">
                <a:latin typeface="微软雅黑" pitchFamily="34" charset="-122"/>
                <a:ea typeface="微软雅黑" pitchFamily="34" charset="-122"/>
              </a:rPr>
              <a:t>概率模型利用特征的概率分布以及特征之间的共现率等统计信息描述文本。 比如向量空间模型（</a:t>
            </a:r>
            <a:r>
              <a:rPr lang="en-US" altLang="zh-CN">
                <a:latin typeface="微软雅黑" pitchFamily="34" charset="-122"/>
                <a:ea typeface="微软雅黑" pitchFamily="34" charset="-122"/>
              </a:rPr>
              <a:t>VSM</a:t>
            </a:r>
            <a:r>
              <a:rPr lang="zh-CN" altLang="en-US">
                <a:latin typeface="微软雅黑" pitchFamily="34" charset="-122"/>
                <a:ea typeface="微软雅黑" pitchFamily="34" charset="-122"/>
              </a:rPr>
              <a:t>）、语言模型（</a:t>
            </a:r>
            <a:r>
              <a:rPr lang="en-US" altLang="zh-CN">
                <a:latin typeface="微软雅黑" pitchFamily="34" charset="-122"/>
                <a:ea typeface="微软雅黑" pitchFamily="34" charset="-122"/>
              </a:rPr>
              <a:t>LM</a:t>
            </a:r>
            <a:r>
              <a:rPr lang="zh-CN" altLang="en-US">
                <a:latin typeface="微软雅黑" pitchFamily="34" charset="-122"/>
                <a:ea typeface="微软雅黑" pitchFamily="34" charset="-122"/>
              </a:rPr>
              <a:t>）和相关性模型（</a:t>
            </a:r>
            <a:r>
              <a:rPr lang="en-US" altLang="zh-CN">
                <a:latin typeface="微软雅黑" pitchFamily="34" charset="-122"/>
                <a:ea typeface="微软雅黑" pitchFamily="34" charset="-122"/>
              </a:rPr>
              <a:t>RM</a:t>
            </a:r>
            <a:r>
              <a:rPr lang="zh-CN" altLang="en-US">
                <a:latin typeface="微软雅黑" pitchFamily="34" charset="-122"/>
                <a:ea typeface="微软雅黑" pitchFamily="34" charset="-122"/>
              </a:rPr>
              <a:t>）。</a:t>
            </a:r>
          </a:p>
        </p:txBody>
      </p:sp>
      <p:sp>
        <p:nvSpPr>
          <p:cNvPr id="2" name="矩形 198"/>
          <p:cNvSpPr/>
          <p:nvPr/>
        </p:nvSpPr>
        <p:spPr bwMode="auto">
          <a:xfrm>
            <a:off x="1017588" y="3922713"/>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81929" name="Rectangle 11"/>
          <p:cNvSpPr>
            <a:spLocks noChangeArrowheads="1"/>
          </p:cNvSpPr>
          <p:nvPr/>
        </p:nvSpPr>
        <p:spPr bwMode="auto">
          <a:xfrm>
            <a:off x="1363663" y="3894138"/>
            <a:ext cx="9731375" cy="366712"/>
          </a:xfrm>
          <a:prstGeom prst="rect">
            <a:avLst/>
          </a:prstGeom>
          <a:noFill/>
          <a:ln w="9525">
            <a:noFill/>
            <a:miter lim="800000"/>
            <a:headEnd/>
            <a:tailEnd/>
          </a:ln>
        </p:spPr>
        <p:txBody>
          <a:bodyPr anchor="ctr">
            <a:spAutoFit/>
          </a:bodyPr>
          <a:lstStyle/>
          <a:p>
            <a:r>
              <a:rPr lang="en-US" altLang="zh-CN">
                <a:latin typeface="微软雅黑" pitchFamily="34" charset="-122"/>
                <a:ea typeface="微软雅黑" pitchFamily="34" charset="-122"/>
              </a:rPr>
              <a:t>James Allan</a:t>
            </a:r>
            <a:r>
              <a:rPr lang="zh-CN" altLang="en-US">
                <a:latin typeface="微软雅黑" pitchFamily="34" charset="-122"/>
                <a:ea typeface="微软雅黑" pitchFamily="34" charset="-122"/>
              </a:rPr>
              <a:t>是最早使用</a:t>
            </a:r>
            <a:r>
              <a:rPr lang="en-US" altLang="zh-CN">
                <a:latin typeface="微软雅黑" pitchFamily="34" charset="-122"/>
                <a:ea typeface="微软雅黑" pitchFamily="34" charset="-122"/>
              </a:rPr>
              <a:t>NLP</a:t>
            </a:r>
            <a:r>
              <a:rPr lang="zh-CN" altLang="en-US">
                <a:latin typeface="微软雅黑" pitchFamily="34" charset="-122"/>
                <a:ea typeface="微软雅黑" pitchFamily="34" charset="-122"/>
              </a:rPr>
              <a:t>技术解决话题检测与跟踪问题的学者之一。</a:t>
            </a:r>
          </a:p>
        </p:txBody>
      </p:sp>
      <p:sp>
        <p:nvSpPr>
          <p:cNvPr id="81930" name="Rectangle 12"/>
          <p:cNvSpPr>
            <a:spLocks noChangeArrowheads="1"/>
          </p:cNvSpPr>
          <p:nvPr/>
        </p:nvSpPr>
        <p:spPr bwMode="auto">
          <a:xfrm>
            <a:off x="1350963" y="4257675"/>
            <a:ext cx="8797925" cy="915988"/>
          </a:xfrm>
          <a:prstGeom prst="rect">
            <a:avLst/>
          </a:prstGeom>
          <a:noFill/>
          <a:ln w="9525">
            <a:noFill/>
            <a:miter lim="800000"/>
            <a:headEnd/>
            <a:tailEnd/>
          </a:ln>
        </p:spPr>
        <p:txBody>
          <a:bodyPr anchor="ctr">
            <a:spAutoFit/>
          </a:bodyPr>
          <a:lstStyle/>
          <a:p>
            <a:r>
              <a:rPr lang="en-US" altLang="zh-CN">
                <a:latin typeface="微软雅黑" pitchFamily="34" charset="-122"/>
                <a:ea typeface="微软雅黑" pitchFamily="34" charset="-122"/>
              </a:rPr>
              <a:t>Hasan</a:t>
            </a:r>
            <a:r>
              <a:rPr lang="zh-CN" altLang="en-US">
                <a:latin typeface="微软雅黑" pitchFamily="34" charset="-122"/>
                <a:ea typeface="微软雅黑" pitchFamily="34" charset="-122"/>
              </a:rPr>
              <a:t>使用语义链（</a:t>
            </a:r>
            <a:r>
              <a:rPr lang="en-US" altLang="zh-CN">
                <a:latin typeface="微软雅黑" pitchFamily="34" charset="-122"/>
                <a:ea typeface="微软雅黑" pitchFamily="34" charset="-122"/>
              </a:rPr>
              <a:t>LSC</a:t>
            </a:r>
            <a:r>
              <a:rPr lang="zh-CN" altLang="en-US">
                <a:latin typeface="微软雅黑" pitchFamily="34" charset="-122"/>
                <a:ea typeface="微软雅黑" pitchFamily="34" charset="-122"/>
              </a:rPr>
              <a:t>）描述词汇的凝聚性，评价文本之间的相关程度。</a:t>
            </a:r>
          </a:p>
          <a:p>
            <a:r>
              <a:rPr lang="en-US" altLang="zh-CN">
                <a:latin typeface="微软雅黑" pitchFamily="34" charset="-122"/>
                <a:ea typeface="微软雅黑" pitchFamily="34" charset="-122"/>
              </a:rPr>
              <a:t>Morris</a:t>
            </a:r>
            <a:r>
              <a:rPr lang="zh-CN" altLang="en-US">
                <a:latin typeface="微软雅黑" pitchFamily="34" charset="-122"/>
                <a:ea typeface="微软雅黑" pitchFamily="34" charset="-122"/>
              </a:rPr>
              <a:t>和</a:t>
            </a:r>
            <a:r>
              <a:rPr lang="en-US" altLang="zh-CN">
                <a:latin typeface="微软雅黑" pitchFamily="34" charset="-122"/>
                <a:ea typeface="微软雅黑" pitchFamily="34" charset="-122"/>
              </a:rPr>
              <a:t>Hirst</a:t>
            </a:r>
            <a:r>
              <a:rPr lang="zh-CN" altLang="en-US">
                <a:latin typeface="微软雅黑" pitchFamily="34" charset="-122"/>
                <a:ea typeface="微软雅黑" pitchFamily="34" charset="-122"/>
              </a:rPr>
              <a:t>设计了基于词汇资源自动构造</a:t>
            </a:r>
            <a:r>
              <a:rPr lang="en-US" altLang="zh-CN">
                <a:latin typeface="微软雅黑" pitchFamily="34" charset="-122"/>
                <a:ea typeface="微软雅黑" pitchFamily="34" charset="-122"/>
              </a:rPr>
              <a:t>LSC</a:t>
            </a:r>
            <a:r>
              <a:rPr lang="zh-CN" altLang="en-US">
                <a:latin typeface="微软雅黑" pitchFamily="34" charset="-122"/>
                <a:ea typeface="微软雅黑" pitchFamily="34" charset="-122"/>
              </a:rPr>
              <a:t>的算法。</a:t>
            </a:r>
          </a:p>
          <a:p>
            <a:r>
              <a:rPr lang="en-US" altLang="zh-CN">
                <a:latin typeface="微软雅黑" pitchFamily="34" charset="-122"/>
                <a:ea typeface="微软雅黑" pitchFamily="34" charset="-122"/>
              </a:rPr>
              <a:t>Stokes</a:t>
            </a:r>
            <a:r>
              <a:rPr lang="zh-CN" altLang="en-US">
                <a:latin typeface="微软雅黑" pitchFamily="34" charset="-122"/>
                <a:ea typeface="微软雅黑" pitchFamily="34" charset="-122"/>
              </a:rPr>
              <a:t>和</a:t>
            </a:r>
            <a:r>
              <a:rPr lang="en-US" altLang="zh-CN">
                <a:latin typeface="微软雅黑" pitchFamily="34" charset="-122"/>
                <a:ea typeface="微软雅黑" pitchFamily="34" charset="-122"/>
              </a:rPr>
              <a:t>Hatch</a:t>
            </a:r>
            <a:r>
              <a:rPr lang="zh-CN" altLang="en-US">
                <a:latin typeface="微软雅黑" pitchFamily="34" charset="-122"/>
                <a:ea typeface="微软雅黑" pitchFamily="34" charset="-122"/>
              </a:rPr>
              <a:t>，结合使用词典信息（</a:t>
            </a:r>
            <a:r>
              <a:rPr lang="en-US" altLang="zh-CN">
                <a:latin typeface="微软雅黑" pitchFamily="34" charset="-122"/>
                <a:ea typeface="微软雅黑" pitchFamily="34" charset="-122"/>
              </a:rPr>
              <a:t>WordNet</a:t>
            </a:r>
            <a:r>
              <a:rPr lang="zh-CN" altLang="en-US">
                <a:latin typeface="微软雅黑" pitchFamily="34" charset="-122"/>
                <a:ea typeface="微软雅黑" pitchFamily="34" charset="-122"/>
              </a:rPr>
              <a:t>）和文本的上下文信息同时构造</a:t>
            </a:r>
            <a:r>
              <a:rPr lang="en-US" altLang="zh-CN">
                <a:latin typeface="微软雅黑" pitchFamily="34" charset="-122"/>
                <a:ea typeface="微软雅黑" pitchFamily="34" charset="-122"/>
              </a:rPr>
              <a:t>LSC</a:t>
            </a:r>
            <a:r>
              <a:rPr lang="zh-CN" altLang="en-US"/>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1000"/>
                                        <p:tgtEl>
                                          <p:spTgt spid="199"/>
                                        </p:tgtEl>
                                      </p:cBhvr>
                                    </p:animEffect>
                                    <p:anim calcmode="lin" valueType="num">
                                      <p:cBhvr>
                                        <p:cTn id="8" dur="1000" fill="hold"/>
                                        <p:tgtEl>
                                          <p:spTgt spid="199"/>
                                        </p:tgtEl>
                                        <p:attrNameLst>
                                          <p:attrName>ppt_x</p:attrName>
                                        </p:attrNameLst>
                                      </p:cBhvr>
                                      <p:tavLst>
                                        <p:tav tm="0">
                                          <p:val>
                                            <p:strVal val="#ppt_x"/>
                                          </p:val>
                                        </p:tav>
                                        <p:tav tm="100000">
                                          <p:val>
                                            <p:strVal val="#ppt_x"/>
                                          </p:val>
                                        </p:tav>
                                      </p:tavLst>
                                    </p:anim>
                                    <p:anim calcmode="lin" valueType="num">
                                      <p:cBhvr>
                                        <p:cTn id="9" dur="1000" fill="hold"/>
                                        <p:tgtEl>
                                          <p:spTgt spid="19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nodePh="1">
                                  <p:stCondLst>
                                    <p:cond delay="0"/>
                                  </p:stCondLst>
                                  <p:endCondLst>
                                    <p:cond evt="begin" delay="0">
                                      <p:tn val="10"/>
                                    </p:cond>
                                  </p:endCondLst>
                                  <p:childTnLst>
                                    <p:set>
                                      <p:cBhvr>
                                        <p:cTn id="11" dur="1" fill="hold">
                                          <p:stCondLst>
                                            <p:cond delay="0"/>
                                          </p:stCondLst>
                                        </p:cTn>
                                        <p:tgtEl>
                                          <p:spTgt spid="81924"/>
                                        </p:tgtEl>
                                        <p:attrNameLst>
                                          <p:attrName>style.visibility</p:attrName>
                                        </p:attrNameLst>
                                      </p:cBhvr>
                                      <p:to>
                                        <p:strVal val="visible"/>
                                      </p:to>
                                    </p:set>
                                    <p:animEffect transition="in" filter="fade">
                                      <p:cBhvr>
                                        <p:cTn id="12" dur="1000"/>
                                        <p:tgtEl>
                                          <p:spTgt spid="81924"/>
                                        </p:tgtEl>
                                      </p:cBhvr>
                                    </p:animEffect>
                                    <p:anim calcmode="lin" valueType="num">
                                      <p:cBhvr>
                                        <p:cTn id="13" dur="1000" fill="hold"/>
                                        <p:tgtEl>
                                          <p:spTgt spid="81924"/>
                                        </p:tgtEl>
                                        <p:attrNameLst>
                                          <p:attrName>ppt_x</p:attrName>
                                        </p:attrNameLst>
                                      </p:cBhvr>
                                      <p:tavLst>
                                        <p:tav tm="0">
                                          <p:val>
                                            <p:strVal val="#ppt_x"/>
                                          </p:val>
                                        </p:tav>
                                        <p:tav tm="100000">
                                          <p:val>
                                            <p:strVal val="#ppt_x"/>
                                          </p:val>
                                        </p:tav>
                                      </p:tavLst>
                                    </p:anim>
                                    <p:anim calcmode="lin" valueType="num">
                                      <p:cBhvr>
                                        <p:cTn id="14" dur="1000" fill="hold"/>
                                        <p:tgtEl>
                                          <p:spTgt spid="8192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84999"/>
                                        </p:tgtEl>
                                        <p:attrNameLst>
                                          <p:attrName>style.visibility</p:attrName>
                                        </p:attrNameLst>
                                      </p:cBhvr>
                                      <p:to>
                                        <p:strVal val="visible"/>
                                      </p:to>
                                    </p:set>
                                    <p:animEffect transition="in" filter="fade">
                                      <p:cBhvr>
                                        <p:cTn id="17" dur="1000"/>
                                        <p:tgtEl>
                                          <p:spTgt spid="84999"/>
                                        </p:tgtEl>
                                      </p:cBhvr>
                                    </p:animEffect>
                                    <p:anim calcmode="lin" valueType="num">
                                      <p:cBhvr>
                                        <p:cTn id="18" dur="1000" fill="hold"/>
                                        <p:tgtEl>
                                          <p:spTgt spid="84999"/>
                                        </p:tgtEl>
                                        <p:attrNameLst>
                                          <p:attrName>ppt_x</p:attrName>
                                        </p:attrNameLst>
                                      </p:cBhvr>
                                      <p:tavLst>
                                        <p:tav tm="0">
                                          <p:val>
                                            <p:strVal val="#ppt_x"/>
                                          </p:val>
                                        </p:tav>
                                        <p:tav tm="100000">
                                          <p:val>
                                            <p:strVal val="#ppt_x"/>
                                          </p:val>
                                        </p:tav>
                                      </p:tavLst>
                                    </p:anim>
                                    <p:anim calcmode="lin" valueType="num">
                                      <p:cBhvr>
                                        <p:cTn id="19" dur="1000" fill="hold"/>
                                        <p:tgtEl>
                                          <p:spTgt spid="8499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81927"/>
                                        </p:tgtEl>
                                        <p:attrNameLst>
                                          <p:attrName>style.visibility</p:attrName>
                                        </p:attrNameLst>
                                      </p:cBhvr>
                                      <p:to>
                                        <p:strVal val="visible"/>
                                      </p:to>
                                    </p:set>
                                    <p:animEffect transition="in" filter="fade">
                                      <p:cBhvr>
                                        <p:cTn id="22" dur="1000"/>
                                        <p:tgtEl>
                                          <p:spTgt spid="81927"/>
                                        </p:tgtEl>
                                      </p:cBhvr>
                                    </p:animEffect>
                                    <p:anim calcmode="lin" valueType="num">
                                      <p:cBhvr>
                                        <p:cTn id="23" dur="1000" fill="hold"/>
                                        <p:tgtEl>
                                          <p:spTgt spid="81927"/>
                                        </p:tgtEl>
                                        <p:attrNameLst>
                                          <p:attrName>ppt_x</p:attrName>
                                        </p:attrNameLst>
                                      </p:cBhvr>
                                      <p:tavLst>
                                        <p:tav tm="0">
                                          <p:val>
                                            <p:strVal val="#ppt_x"/>
                                          </p:val>
                                        </p:tav>
                                        <p:tav tm="100000">
                                          <p:val>
                                            <p:strVal val="#ppt_x"/>
                                          </p:val>
                                        </p:tav>
                                      </p:tavLst>
                                    </p:anim>
                                    <p:anim calcmode="lin" valueType="num">
                                      <p:cBhvr>
                                        <p:cTn id="24" dur="1000" fill="hold"/>
                                        <p:tgtEl>
                                          <p:spTgt spid="81927"/>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81930"/>
                                        </p:tgtEl>
                                        <p:attrNameLst>
                                          <p:attrName>style.visibility</p:attrName>
                                        </p:attrNameLst>
                                      </p:cBhvr>
                                      <p:to>
                                        <p:strVal val="visible"/>
                                      </p:to>
                                    </p:set>
                                    <p:animEffect transition="in" filter="fade">
                                      <p:cBhvr>
                                        <p:cTn id="32" dur="1000"/>
                                        <p:tgtEl>
                                          <p:spTgt spid="81930"/>
                                        </p:tgtEl>
                                      </p:cBhvr>
                                    </p:animEffect>
                                    <p:anim calcmode="lin" valueType="num">
                                      <p:cBhvr>
                                        <p:cTn id="33" dur="1000" fill="hold"/>
                                        <p:tgtEl>
                                          <p:spTgt spid="81930"/>
                                        </p:tgtEl>
                                        <p:attrNameLst>
                                          <p:attrName>ppt_x</p:attrName>
                                        </p:attrNameLst>
                                      </p:cBhvr>
                                      <p:tavLst>
                                        <p:tav tm="0">
                                          <p:val>
                                            <p:strVal val="#ppt_x"/>
                                          </p:val>
                                        </p:tav>
                                        <p:tav tm="100000">
                                          <p:val>
                                            <p:strVal val="#ppt_x"/>
                                          </p:val>
                                        </p:tav>
                                      </p:tavLst>
                                    </p:anim>
                                    <p:anim calcmode="lin" valueType="num">
                                      <p:cBhvr>
                                        <p:cTn id="34" dur="1000" fill="hold"/>
                                        <p:tgtEl>
                                          <p:spTgt spid="81930"/>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81929"/>
                                        </p:tgtEl>
                                        <p:attrNameLst>
                                          <p:attrName>style.visibility</p:attrName>
                                        </p:attrNameLst>
                                      </p:cBhvr>
                                      <p:to>
                                        <p:strVal val="visible"/>
                                      </p:to>
                                    </p:set>
                                    <p:animEffect transition="in" filter="fade">
                                      <p:cBhvr>
                                        <p:cTn id="37" dur="1000"/>
                                        <p:tgtEl>
                                          <p:spTgt spid="81929"/>
                                        </p:tgtEl>
                                      </p:cBhvr>
                                    </p:animEffect>
                                    <p:anim calcmode="lin" valueType="num">
                                      <p:cBhvr>
                                        <p:cTn id="38" dur="1000" fill="hold"/>
                                        <p:tgtEl>
                                          <p:spTgt spid="81929"/>
                                        </p:tgtEl>
                                        <p:attrNameLst>
                                          <p:attrName>ppt_x</p:attrName>
                                        </p:attrNameLst>
                                      </p:cBhvr>
                                      <p:tavLst>
                                        <p:tav tm="0">
                                          <p:val>
                                            <p:strVal val="#ppt_x"/>
                                          </p:val>
                                        </p:tav>
                                        <p:tav tm="100000">
                                          <p:val>
                                            <p:strVal val="#ppt_x"/>
                                          </p:val>
                                        </p:tav>
                                      </p:tavLst>
                                    </p:anim>
                                    <p:anim calcmode="lin" valueType="num">
                                      <p:cBhvr>
                                        <p:cTn id="39" dur="1000" fill="hold"/>
                                        <p:tgtEl>
                                          <p:spTgt spid="819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81924" grpId="0"/>
      <p:bldP spid="84999" grpId="0"/>
      <p:bldP spid="81927" grpId="0"/>
      <p:bldP spid="2" grpId="0" animBg="1"/>
      <p:bldP spid="81929" grpId="0"/>
      <p:bldP spid="8193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直接连接符 13"/>
          <p:cNvSpPr>
            <a:spLocks noChangeShapeType="1"/>
          </p:cNvSpPr>
          <p:nvPr/>
        </p:nvSpPr>
        <p:spPr bwMode="auto">
          <a:xfrm>
            <a:off x="674688" y="927100"/>
            <a:ext cx="8313737" cy="0"/>
          </a:xfrm>
          <a:prstGeom prst="line">
            <a:avLst/>
          </a:prstGeom>
          <a:noFill/>
          <a:ln w="6350">
            <a:solidFill>
              <a:srgbClr val="4A7EBB">
                <a:alpha val="25098"/>
              </a:srgbClr>
            </a:solidFill>
            <a:bevel/>
            <a:headEnd/>
            <a:tailEnd/>
          </a:ln>
        </p:spPr>
        <p:txBody>
          <a:bodyPr/>
          <a:lstStyle/>
          <a:p>
            <a:endParaRPr lang="zh-CN" altLang="en-US"/>
          </a:p>
        </p:txBody>
      </p:sp>
      <p:pic>
        <p:nvPicPr>
          <p:cNvPr id="198" name="图片 197"/>
          <p:cNvPicPr>
            <a:picLocks noChangeAspect="1"/>
          </p:cNvPicPr>
          <p:nvPr/>
        </p:nvPicPr>
        <p:blipFill>
          <a:blip r:embed="rId2" cstate="print"/>
          <a:stretch>
            <a:fillRect/>
          </a:stretch>
        </p:blipFill>
        <p:spPr>
          <a:xfrm>
            <a:off x="335816" y="128624"/>
            <a:ext cx="897094" cy="793629"/>
          </a:xfrm>
          <a:prstGeom prst="rect">
            <a:avLst/>
          </a:prstGeom>
          <a:effectLst>
            <a:reflection blurRad="6350" stA="52000" endA="300" endPos="35000" dir="5400000" sy="-100000" algn="bl" rotWithShape="0"/>
          </a:effectLst>
        </p:spPr>
      </p:pic>
      <p:sp>
        <p:nvSpPr>
          <p:cNvPr id="82947" name="文本框 344"/>
          <p:cNvSpPr txBox="1">
            <a:spLocks noChangeArrowheads="1"/>
          </p:cNvSpPr>
          <p:nvPr/>
        </p:nvSpPr>
        <p:spPr bwMode="auto">
          <a:xfrm>
            <a:off x="1011238" y="250825"/>
            <a:ext cx="6737350" cy="701675"/>
          </a:xfrm>
          <a:prstGeom prst="rect">
            <a:avLst/>
          </a:prstGeom>
          <a:noFill/>
          <a:ln w="9525">
            <a:noFill/>
            <a:miter lim="800000"/>
            <a:headEnd/>
            <a:tailEnd/>
          </a:ln>
        </p:spPr>
        <p:txBody>
          <a:bodyPr wrap="none">
            <a:spAutoFit/>
          </a:bodyPr>
          <a:lstStyle/>
          <a:p>
            <a:pPr marL="800100" lvl="1" indent="-342900"/>
            <a:r>
              <a:rPr lang="zh-CN" altLang="en-US" sz="4000">
                <a:solidFill>
                  <a:srgbClr val="31B5D6"/>
                </a:solidFill>
                <a:latin typeface="微软雅黑" pitchFamily="34" charset="-122"/>
                <a:ea typeface="微软雅黑" pitchFamily="34" charset="-122"/>
              </a:rPr>
              <a:t>话题检测与跟踪的发展趋势</a:t>
            </a:r>
            <a:endParaRPr lang="zh-CN" altLang="en-US" sz="4000">
              <a:solidFill>
                <a:srgbClr val="31B5D6"/>
              </a:solidFill>
              <a:latin typeface="微软雅黑" pitchFamily="34" charset="-122"/>
              <a:ea typeface="微软雅黑" pitchFamily="34" charset="-122"/>
              <a:cs typeface="华康俪金黑W8(P)"/>
            </a:endParaRPr>
          </a:p>
        </p:txBody>
      </p:sp>
      <p:sp>
        <p:nvSpPr>
          <p:cNvPr id="199" name="矩形 198"/>
          <p:cNvSpPr/>
          <p:nvPr/>
        </p:nvSpPr>
        <p:spPr bwMode="auto">
          <a:xfrm>
            <a:off x="1066800" y="2424113"/>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82949" name="Rectangle 14"/>
          <p:cNvSpPr>
            <a:spLocks noChangeArrowheads="1"/>
          </p:cNvSpPr>
          <p:nvPr/>
        </p:nvSpPr>
        <p:spPr bwMode="auto">
          <a:xfrm>
            <a:off x="1308100" y="2360613"/>
            <a:ext cx="2533650" cy="366712"/>
          </a:xfrm>
          <a:prstGeom prst="rect">
            <a:avLst/>
          </a:prstGeom>
          <a:noFill/>
          <a:ln w="9525">
            <a:noFill/>
            <a:miter lim="800000"/>
            <a:headEnd/>
            <a:tailEnd/>
          </a:ln>
        </p:spPr>
        <p:txBody>
          <a:bodyPr wrap="none" anchor="ctr">
            <a:spAutoFit/>
          </a:bodyPr>
          <a:lstStyle/>
          <a:p>
            <a:r>
              <a:rPr lang="zh-CN" altLang="en-US">
                <a:ea typeface="微软雅黑" pitchFamily="34" charset="-122"/>
              </a:rPr>
              <a:t>新闻报道的时序性研究</a:t>
            </a:r>
            <a:r>
              <a:rPr lang="zh-CN" altLang="en-US"/>
              <a:t> </a:t>
            </a:r>
          </a:p>
        </p:txBody>
      </p:sp>
      <p:sp>
        <p:nvSpPr>
          <p:cNvPr id="82950" name="Rectangle 15"/>
          <p:cNvSpPr>
            <a:spLocks noChangeArrowheads="1"/>
          </p:cNvSpPr>
          <p:nvPr/>
        </p:nvSpPr>
        <p:spPr bwMode="auto">
          <a:xfrm>
            <a:off x="1568450" y="2838450"/>
            <a:ext cx="9394825" cy="366713"/>
          </a:xfrm>
          <a:prstGeom prst="rect">
            <a:avLst/>
          </a:prstGeom>
          <a:noFill/>
          <a:ln w="9525">
            <a:noFill/>
            <a:miter lim="800000"/>
            <a:headEnd/>
            <a:tailEnd/>
          </a:ln>
        </p:spPr>
        <p:txBody>
          <a:bodyPr anchor="ctr">
            <a:spAutoFit/>
          </a:bodyPr>
          <a:lstStyle/>
          <a:p>
            <a:r>
              <a:rPr lang="en-US" altLang="zh-CN"/>
              <a:t>CMU</a:t>
            </a:r>
            <a:r>
              <a:rPr lang="zh-CN" altLang="en-US"/>
              <a:t>的</a:t>
            </a:r>
            <a:r>
              <a:rPr lang="en-US" altLang="zh-CN"/>
              <a:t>Yiming Yang</a:t>
            </a:r>
            <a:r>
              <a:rPr lang="zh-CN" altLang="en-US"/>
              <a:t>和</a:t>
            </a:r>
            <a:r>
              <a:rPr lang="en-US" altLang="zh-CN"/>
              <a:t>UMASS</a:t>
            </a:r>
            <a:r>
              <a:rPr lang="zh-CN" altLang="en-US"/>
              <a:t>的</a:t>
            </a:r>
            <a:r>
              <a:rPr lang="en-US" altLang="zh-CN"/>
              <a:t>James Allan</a:t>
            </a:r>
            <a:r>
              <a:rPr lang="zh-CN" altLang="en-US"/>
              <a:t>，</a:t>
            </a:r>
            <a:r>
              <a:rPr lang="zh-CN" altLang="en-US">
                <a:latin typeface="微软雅黑" pitchFamily="34" charset="-122"/>
                <a:ea typeface="微软雅黑" pitchFamily="34" charset="-122"/>
              </a:rPr>
              <a:t>最早分析时间对话检测影响的研究。</a:t>
            </a:r>
          </a:p>
        </p:txBody>
      </p:sp>
      <p:sp>
        <p:nvSpPr>
          <p:cNvPr id="82951" name="Rectangle 16"/>
          <p:cNvSpPr>
            <a:spLocks noChangeArrowheads="1"/>
          </p:cNvSpPr>
          <p:nvPr/>
        </p:nvSpPr>
        <p:spPr bwMode="auto">
          <a:xfrm>
            <a:off x="1557338" y="3203575"/>
            <a:ext cx="7678737" cy="366713"/>
          </a:xfrm>
          <a:prstGeom prst="rect">
            <a:avLst/>
          </a:prstGeom>
          <a:noFill/>
          <a:ln w="9525">
            <a:noFill/>
            <a:miter lim="800000"/>
            <a:headEnd/>
            <a:tailEnd/>
          </a:ln>
        </p:spPr>
        <p:txBody>
          <a:bodyPr anchor="ctr">
            <a:spAutoFit/>
          </a:bodyPr>
          <a:lstStyle/>
          <a:p>
            <a:r>
              <a:rPr lang="en-US" altLang="zh-CN">
                <a:latin typeface="微软雅黑" pitchFamily="34" charset="-122"/>
                <a:ea typeface="微软雅黑" pitchFamily="34" charset="-122"/>
              </a:rPr>
              <a:t>Papka</a:t>
            </a:r>
            <a:r>
              <a:rPr lang="zh-CN" altLang="en-US">
                <a:latin typeface="微软雅黑" pitchFamily="34" charset="-122"/>
                <a:ea typeface="微软雅黑" pitchFamily="34" charset="-122"/>
              </a:rPr>
              <a:t>改进了</a:t>
            </a:r>
            <a:r>
              <a:rPr lang="en-US" altLang="zh-CN">
                <a:latin typeface="微软雅黑" pitchFamily="34" charset="-122"/>
                <a:ea typeface="微软雅黑" pitchFamily="34" charset="-122"/>
              </a:rPr>
              <a:t>UMASS</a:t>
            </a:r>
            <a:r>
              <a:rPr lang="zh-CN" altLang="en-US">
                <a:latin typeface="微软雅黑" pitchFamily="34" charset="-122"/>
                <a:ea typeface="微软雅黑" pitchFamily="34" charset="-122"/>
              </a:rPr>
              <a:t>的</a:t>
            </a:r>
            <a:r>
              <a:rPr lang="en-US" altLang="zh-CN">
                <a:latin typeface="微软雅黑" pitchFamily="34" charset="-122"/>
                <a:ea typeface="微软雅黑" pitchFamily="34" charset="-122"/>
              </a:rPr>
              <a:t>OTD</a:t>
            </a:r>
            <a:r>
              <a:rPr lang="zh-CN" altLang="en-US">
                <a:latin typeface="微软雅黑" pitchFamily="34" charset="-122"/>
                <a:ea typeface="微软雅黑" pitchFamily="34" charset="-122"/>
              </a:rPr>
              <a:t>算法，同时将时间因素嵌入话题跟踪任务。</a:t>
            </a:r>
            <a:r>
              <a:rPr lang="zh-CN" altLang="en-US"/>
              <a:t> </a:t>
            </a:r>
          </a:p>
        </p:txBody>
      </p:sp>
      <p:sp>
        <p:nvSpPr>
          <p:cNvPr id="82952" name="Rectangle 17"/>
          <p:cNvSpPr>
            <a:spLocks noChangeArrowheads="1"/>
          </p:cNvSpPr>
          <p:nvPr/>
        </p:nvSpPr>
        <p:spPr bwMode="auto">
          <a:xfrm>
            <a:off x="1520825" y="3621088"/>
            <a:ext cx="9467850" cy="366712"/>
          </a:xfrm>
          <a:prstGeom prst="rect">
            <a:avLst/>
          </a:prstGeom>
          <a:noFill/>
          <a:ln w="9525">
            <a:noFill/>
            <a:miter lim="800000"/>
            <a:headEnd/>
            <a:tailEnd/>
          </a:ln>
        </p:spPr>
        <p:txBody>
          <a:bodyPr anchor="ctr">
            <a:spAutoFit/>
          </a:bodyPr>
          <a:lstStyle/>
          <a:p>
            <a:r>
              <a:rPr lang="en-US" altLang="zh-CN">
                <a:latin typeface="微软雅黑" pitchFamily="34" charset="-122"/>
                <a:ea typeface="微软雅黑" pitchFamily="34" charset="-122"/>
              </a:rPr>
              <a:t>Paula Hatch</a:t>
            </a:r>
            <a:r>
              <a:rPr lang="zh-CN" altLang="en-US">
                <a:latin typeface="微软雅黑" pitchFamily="34" charset="-122"/>
                <a:ea typeface="微软雅黑" pitchFamily="34" charset="-122"/>
              </a:rPr>
              <a:t>则融合了</a:t>
            </a:r>
            <a:r>
              <a:rPr lang="en-US" altLang="zh-CN">
                <a:latin typeface="微软雅黑" pitchFamily="34" charset="-122"/>
                <a:ea typeface="微软雅黑" pitchFamily="34" charset="-122"/>
              </a:rPr>
              <a:t>CMU</a:t>
            </a:r>
            <a:r>
              <a:rPr lang="zh-CN" altLang="en-US">
                <a:latin typeface="微软雅黑" pitchFamily="34" charset="-122"/>
                <a:ea typeface="微软雅黑" pitchFamily="34" charset="-122"/>
              </a:rPr>
              <a:t>和</a:t>
            </a:r>
            <a:r>
              <a:rPr lang="en-US" altLang="zh-CN">
                <a:latin typeface="微软雅黑" pitchFamily="34" charset="-122"/>
                <a:ea typeface="微软雅黑" pitchFamily="34" charset="-122"/>
              </a:rPr>
              <a:t>UMASS</a:t>
            </a:r>
            <a:r>
              <a:rPr lang="zh-CN" altLang="en-US">
                <a:latin typeface="微软雅黑" pitchFamily="34" charset="-122"/>
                <a:ea typeface="微软雅黑" pitchFamily="34" charset="-122"/>
              </a:rPr>
              <a:t>的算法。</a:t>
            </a:r>
          </a:p>
        </p:txBody>
      </p:sp>
      <p:sp>
        <p:nvSpPr>
          <p:cNvPr id="2" name="矩形 198"/>
          <p:cNvSpPr/>
          <p:nvPr/>
        </p:nvSpPr>
        <p:spPr bwMode="auto">
          <a:xfrm>
            <a:off x="1114425" y="4370388"/>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82954" name="Rectangle 19"/>
          <p:cNvSpPr>
            <a:spLocks noChangeArrowheads="1"/>
          </p:cNvSpPr>
          <p:nvPr/>
        </p:nvSpPr>
        <p:spPr bwMode="auto">
          <a:xfrm>
            <a:off x="1208088" y="4303713"/>
            <a:ext cx="9163050" cy="1465262"/>
          </a:xfrm>
          <a:prstGeom prst="rect">
            <a:avLst/>
          </a:prstGeom>
          <a:noFill/>
          <a:ln w="9525">
            <a:noFill/>
            <a:miter lim="800000"/>
            <a:headEnd/>
            <a:tailEnd/>
          </a:ln>
        </p:spPr>
        <p:txBody>
          <a:bodyPr anchor="ctr">
            <a:spAutoFit/>
          </a:bodyPr>
          <a:lstStyle/>
          <a:p>
            <a:r>
              <a:rPr lang="zh-CN" altLang="en-US"/>
              <a:t>    </a:t>
            </a:r>
            <a:r>
              <a:rPr lang="zh-CN" altLang="en-US">
                <a:latin typeface="微软雅黑" pitchFamily="34" charset="-122"/>
                <a:ea typeface="微软雅黑" pitchFamily="34" charset="-122"/>
              </a:rPr>
              <a:t>未来话题检测与跟踪的研究方向中：</a:t>
            </a:r>
          </a:p>
          <a:p>
            <a:r>
              <a:rPr lang="zh-CN" altLang="en-US">
                <a:latin typeface="微软雅黑" pitchFamily="34" charset="-122"/>
                <a:ea typeface="微软雅黑" pitchFamily="34" charset="-122"/>
              </a:rPr>
              <a:t>       一方面概率统计和自然语言的融合与相互辅助，对话题理解和报道内容分析将发挥更重要的作用；</a:t>
            </a:r>
          </a:p>
          <a:p>
            <a:r>
              <a:rPr lang="zh-CN" altLang="en-US">
                <a:latin typeface="微软雅黑" pitchFamily="34" charset="-122"/>
                <a:ea typeface="微软雅黑" pitchFamily="34" charset="-122"/>
              </a:rPr>
              <a:t>       另一方面，基于概率统计的报道流时序分析等具备新闻语料特色的课题将成为该领域新的研究热点。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1000"/>
                                        <p:tgtEl>
                                          <p:spTgt spid="199"/>
                                        </p:tgtEl>
                                      </p:cBhvr>
                                    </p:animEffect>
                                    <p:anim calcmode="lin" valueType="num">
                                      <p:cBhvr>
                                        <p:cTn id="8" dur="1000" fill="hold"/>
                                        <p:tgtEl>
                                          <p:spTgt spid="199"/>
                                        </p:tgtEl>
                                        <p:attrNameLst>
                                          <p:attrName>ppt_x</p:attrName>
                                        </p:attrNameLst>
                                      </p:cBhvr>
                                      <p:tavLst>
                                        <p:tav tm="0">
                                          <p:val>
                                            <p:strVal val="#ppt_x"/>
                                          </p:val>
                                        </p:tav>
                                        <p:tav tm="100000">
                                          <p:val>
                                            <p:strVal val="#ppt_x"/>
                                          </p:val>
                                        </p:tav>
                                      </p:tavLst>
                                    </p:anim>
                                    <p:anim calcmode="lin" valueType="num">
                                      <p:cBhvr>
                                        <p:cTn id="9" dur="1000" fill="hold"/>
                                        <p:tgtEl>
                                          <p:spTgt spid="19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2949"/>
                                        </p:tgtEl>
                                        <p:attrNameLst>
                                          <p:attrName>style.visibility</p:attrName>
                                        </p:attrNameLst>
                                      </p:cBhvr>
                                      <p:to>
                                        <p:strVal val="visible"/>
                                      </p:to>
                                    </p:set>
                                    <p:animEffect transition="in" filter="fade">
                                      <p:cBhvr>
                                        <p:cTn id="12" dur="1000"/>
                                        <p:tgtEl>
                                          <p:spTgt spid="82949"/>
                                        </p:tgtEl>
                                      </p:cBhvr>
                                    </p:animEffect>
                                    <p:anim calcmode="lin" valueType="num">
                                      <p:cBhvr>
                                        <p:cTn id="13" dur="1000" fill="hold"/>
                                        <p:tgtEl>
                                          <p:spTgt spid="82949"/>
                                        </p:tgtEl>
                                        <p:attrNameLst>
                                          <p:attrName>ppt_x</p:attrName>
                                        </p:attrNameLst>
                                      </p:cBhvr>
                                      <p:tavLst>
                                        <p:tav tm="0">
                                          <p:val>
                                            <p:strVal val="#ppt_x"/>
                                          </p:val>
                                        </p:tav>
                                        <p:tav tm="100000">
                                          <p:val>
                                            <p:strVal val="#ppt_x"/>
                                          </p:val>
                                        </p:tav>
                                      </p:tavLst>
                                    </p:anim>
                                    <p:anim calcmode="lin" valueType="num">
                                      <p:cBhvr>
                                        <p:cTn id="14" dur="1000" fill="hold"/>
                                        <p:tgtEl>
                                          <p:spTgt spid="8294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82951"/>
                                        </p:tgtEl>
                                        <p:attrNameLst>
                                          <p:attrName>style.visibility</p:attrName>
                                        </p:attrNameLst>
                                      </p:cBhvr>
                                      <p:to>
                                        <p:strVal val="visible"/>
                                      </p:to>
                                    </p:set>
                                    <p:animEffect transition="in" filter="fade">
                                      <p:cBhvr>
                                        <p:cTn id="17" dur="1000"/>
                                        <p:tgtEl>
                                          <p:spTgt spid="82951"/>
                                        </p:tgtEl>
                                      </p:cBhvr>
                                    </p:animEffect>
                                    <p:anim calcmode="lin" valueType="num">
                                      <p:cBhvr>
                                        <p:cTn id="18" dur="1000" fill="hold"/>
                                        <p:tgtEl>
                                          <p:spTgt spid="82951"/>
                                        </p:tgtEl>
                                        <p:attrNameLst>
                                          <p:attrName>ppt_x</p:attrName>
                                        </p:attrNameLst>
                                      </p:cBhvr>
                                      <p:tavLst>
                                        <p:tav tm="0">
                                          <p:val>
                                            <p:strVal val="#ppt_x"/>
                                          </p:val>
                                        </p:tav>
                                        <p:tav tm="100000">
                                          <p:val>
                                            <p:strVal val="#ppt_x"/>
                                          </p:val>
                                        </p:tav>
                                      </p:tavLst>
                                    </p:anim>
                                    <p:anim calcmode="lin" valueType="num">
                                      <p:cBhvr>
                                        <p:cTn id="19" dur="1000" fill="hold"/>
                                        <p:tgtEl>
                                          <p:spTgt spid="82951"/>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82954"/>
                                        </p:tgtEl>
                                        <p:attrNameLst>
                                          <p:attrName>style.visibility</p:attrName>
                                        </p:attrNameLst>
                                      </p:cBhvr>
                                      <p:to>
                                        <p:strVal val="visible"/>
                                      </p:to>
                                    </p:set>
                                    <p:animEffect transition="in" filter="fade">
                                      <p:cBhvr>
                                        <p:cTn id="27" dur="1000"/>
                                        <p:tgtEl>
                                          <p:spTgt spid="82954"/>
                                        </p:tgtEl>
                                      </p:cBhvr>
                                    </p:animEffect>
                                    <p:anim calcmode="lin" valueType="num">
                                      <p:cBhvr>
                                        <p:cTn id="28" dur="1000" fill="hold"/>
                                        <p:tgtEl>
                                          <p:spTgt spid="82954"/>
                                        </p:tgtEl>
                                        <p:attrNameLst>
                                          <p:attrName>ppt_x</p:attrName>
                                        </p:attrNameLst>
                                      </p:cBhvr>
                                      <p:tavLst>
                                        <p:tav tm="0">
                                          <p:val>
                                            <p:strVal val="#ppt_x"/>
                                          </p:val>
                                        </p:tav>
                                        <p:tav tm="100000">
                                          <p:val>
                                            <p:strVal val="#ppt_x"/>
                                          </p:val>
                                        </p:tav>
                                      </p:tavLst>
                                    </p:anim>
                                    <p:anim calcmode="lin" valueType="num">
                                      <p:cBhvr>
                                        <p:cTn id="29" dur="1000" fill="hold"/>
                                        <p:tgtEl>
                                          <p:spTgt spid="82954"/>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82952"/>
                                        </p:tgtEl>
                                        <p:attrNameLst>
                                          <p:attrName>style.visibility</p:attrName>
                                        </p:attrNameLst>
                                      </p:cBhvr>
                                      <p:to>
                                        <p:strVal val="visible"/>
                                      </p:to>
                                    </p:set>
                                    <p:animEffect transition="in" filter="fade">
                                      <p:cBhvr>
                                        <p:cTn id="32" dur="1000"/>
                                        <p:tgtEl>
                                          <p:spTgt spid="82952"/>
                                        </p:tgtEl>
                                      </p:cBhvr>
                                    </p:animEffect>
                                    <p:anim calcmode="lin" valueType="num">
                                      <p:cBhvr>
                                        <p:cTn id="33" dur="1000" fill="hold"/>
                                        <p:tgtEl>
                                          <p:spTgt spid="82952"/>
                                        </p:tgtEl>
                                        <p:attrNameLst>
                                          <p:attrName>ppt_x</p:attrName>
                                        </p:attrNameLst>
                                      </p:cBhvr>
                                      <p:tavLst>
                                        <p:tav tm="0">
                                          <p:val>
                                            <p:strVal val="#ppt_x"/>
                                          </p:val>
                                        </p:tav>
                                        <p:tav tm="100000">
                                          <p:val>
                                            <p:strVal val="#ppt_x"/>
                                          </p:val>
                                        </p:tav>
                                      </p:tavLst>
                                    </p:anim>
                                    <p:anim calcmode="lin" valueType="num">
                                      <p:cBhvr>
                                        <p:cTn id="34" dur="1000" fill="hold"/>
                                        <p:tgtEl>
                                          <p:spTgt spid="82952"/>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82950">
                                            <p:txEl>
                                              <p:pRg st="0" end="0"/>
                                            </p:txEl>
                                          </p:spTgt>
                                        </p:tgtEl>
                                        <p:attrNameLst>
                                          <p:attrName>style.visibility</p:attrName>
                                        </p:attrNameLst>
                                      </p:cBhvr>
                                      <p:to>
                                        <p:strVal val="visible"/>
                                      </p:to>
                                    </p:set>
                                    <p:animEffect transition="in" filter="fade">
                                      <p:cBhvr>
                                        <p:cTn id="37" dur="1000"/>
                                        <p:tgtEl>
                                          <p:spTgt spid="82950">
                                            <p:txEl>
                                              <p:pRg st="0" end="0"/>
                                            </p:txEl>
                                          </p:spTgt>
                                        </p:tgtEl>
                                      </p:cBhvr>
                                    </p:animEffect>
                                    <p:anim calcmode="lin" valueType="num">
                                      <p:cBhvr>
                                        <p:cTn id="38" dur="1000" fill="hold"/>
                                        <p:tgtEl>
                                          <p:spTgt spid="82950">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8295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82949" grpId="0"/>
      <p:bldP spid="82951" grpId="0"/>
      <p:bldP spid="82952" grpId="0"/>
      <p:bldP spid="2" grpId="0" animBg="1"/>
      <p:bldP spid="8295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文本框 70"/>
          <p:cNvSpPr txBox="1">
            <a:spLocks noChangeArrowheads="1"/>
          </p:cNvSpPr>
          <p:nvPr/>
        </p:nvSpPr>
        <p:spPr bwMode="auto">
          <a:xfrm>
            <a:off x="955675" y="1576388"/>
            <a:ext cx="1555750" cy="641350"/>
          </a:xfrm>
          <a:prstGeom prst="rect">
            <a:avLst/>
          </a:prstGeom>
          <a:noFill/>
          <a:ln w="9525">
            <a:noFill/>
            <a:miter lim="800000"/>
            <a:headEnd/>
            <a:tailEnd/>
          </a:ln>
        </p:spPr>
        <p:txBody>
          <a:bodyPr wrap="none">
            <a:spAutoFit/>
          </a:bodyPr>
          <a:lstStyle/>
          <a:p>
            <a:r>
              <a:rPr lang="zh-CN" altLang="en-US" sz="3600">
                <a:solidFill>
                  <a:srgbClr val="F784A5"/>
                </a:solidFill>
                <a:latin typeface="华康俪金黑W8(P)"/>
                <a:ea typeface="华康俪金黑W8(P)"/>
                <a:cs typeface="华康俪金黑W8(P)"/>
              </a:rPr>
              <a:t> 习 题</a:t>
            </a:r>
          </a:p>
        </p:txBody>
      </p:sp>
      <p:cxnSp>
        <p:nvCxnSpPr>
          <p:cNvPr id="75" name="直接连接符 74"/>
          <p:cNvCxnSpPr/>
          <p:nvPr/>
        </p:nvCxnSpPr>
        <p:spPr>
          <a:xfrm>
            <a:off x="701675" y="3116263"/>
            <a:ext cx="409892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701675" y="3795713"/>
            <a:ext cx="58658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808038" y="4318000"/>
            <a:ext cx="5875337" cy="1746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8550" y="2662238"/>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dirty="0">
              <a:solidFill>
                <a:schemeClr val="bg1"/>
              </a:solidFill>
              <a:latin typeface="微软雅黑" pitchFamily="34" charset="-122"/>
              <a:ea typeface="微软雅黑" pitchFamily="34" charset="-122"/>
            </a:endParaRPr>
          </a:p>
        </p:txBody>
      </p:sp>
      <p:sp>
        <p:nvSpPr>
          <p:cNvPr id="79" name="矩形 78"/>
          <p:cNvSpPr/>
          <p:nvPr/>
        </p:nvSpPr>
        <p:spPr bwMode="auto">
          <a:xfrm>
            <a:off x="1089025" y="3332163"/>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dirty="0">
              <a:solidFill>
                <a:schemeClr val="bg1"/>
              </a:solidFill>
              <a:latin typeface="微软雅黑" pitchFamily="34" charset="-122"/>
              <a:ea typeface="微软雅黑" pitchFamily="34" charset="-122"/>
            </a:endParaRPr>
          </a:p>
        </p:txBody>
      </p:sp>
      <p:sp>
        <p:nvSpPr>
          <p:cNvPr id="80" name="矩形 79"/>
          <p:cNvSpPr/>
          <p:nvPr/>
        </p:nvSpPr>
        <p:spPr bwMode="auto">
          <a:xfrm>
            <a:off x="1079500" y="3983038"/>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dirty="0">
              <a:solidFill>
                <a:schemeClr val="bg1"/>
              </a:solidFill>
              <a:latin typeface="微软雅黑" pitchFamily="34" charset="-122"/>
              <a:ea typeface="微软雅黑" pitchFamily="34" charset="-122"/>
            </a:endParaRPr>
          </a:p>
        </p:txBody>
      </p:sp>
      <p:sp>
        <p:nvSpPr>
          <p:cNvPr id="83976" name="文本框 12"/>
          <p:cNvSpPr txBox="1">
            <a:spLocks noChangeArrowheads="1"/>
          </p:cNvSpPr>
          <p:nvPr/>
        </p:nvSpPr>
        <p:spPr bwMode="auto">
          <a:xfrm>
            <a:off x="1512888" y="2593975"/>
            <a:ext cx="3908425" cy="358775"/>
          </a:xfrm>
          <a:prstGeom prst="rect">
            <a:avLst/>
          </a:prstGeom>
          <a:noFill/>
          <a:ln w="9525">
            <a:noFill/>
            <a:miter lim="800000"/>
            <a:headEnd/>
            <a:tailEnd/>
          </a:ln>
        </p:spPr>
        <p:txBody>
          <a:bodyPr>
            <a:spAutoFit/>
          </a:bodyPr>
          <a:lstStyle/>
          <a:p>
            <a:pPr>
              <a:lnSpc>
                <a:spcPct val="125000"/>
              </a:lnSpc>
            </a:pPr>
            <a:r>
              <a:rPr lang="en-US" altLang="zh-CN" sz="1400">
                <a:solidFill>
                  <a:srgbClr val="595959"/>
                </a:solidFill>
                <a:latin typeface="微软雅黑" pitchFamily="34" charset="-122"/>
                <a:ea typeface="微软雅黑" pitchFamily="34" charset="-122"/>
              </a:rPr>
              <a:t>1</a:t>
            </a:r>
            <a:r>
              <a:rPr lang="zh-CN" altLang="en-US" sz="1400">
                <a:solidFill>
                  <a:srgbClr val="595959"/>
                </a:solidFill>
                <a:latin typeface="微软雅黑" pitchFamily="34" charset="-122"/>
                <a:ea typeface="微软雅黑" pitchFamily="34" charset="-122"/>
              </a:rPr>
              <a:t>、话题检测与跟踪可以分为哪些子任务？ </a:t>
            </a:r>
          </a:p>
        </p:txBody>
      </p:sp>
      <p:sp>
        <p:nvSpPr>
          <p:cNvPr id="83977" name="文本框 13"/>
          <p:cNvSpPr txBox="1">
            <a:spLocks noChangeArrowheads="1"/>
          </p:cNvSpPr>
          <p:nvPr/>
        </p:nvSpPr>
        <p:spPr bwMode="auto">
          <a:xfrm>
            <a:off x="1474788" y="3990975"/>
            <a:ext cx="4527550" cy="304800"/>
          </a:xfrm>
          <a:prstGeom prst="rect">
            <a:avLst/>
          </a:prstGeom>
          <a:noFill/>
          <a:ln w="9525">
            <a:noFill/>
            <a:miter lim="800000"/>
            <a:headEnd/>
            <a:tailEnd/>
          </a:ln>
        </p:spPr>
        <p:txBody>
          <a:bodyPr>
            <a:spAutoFit/>
          </a:bodyPr>
          <a:lstStyle/>
          <a:p>
            <a:pPr marL="342900" indent="-342900"/>
            <a:r>
              <a:rPr lang="en-US" altLang="zh-CN" sz="1400">
                <a:solidFill>
                  <a:srgbClr val="595959"/>
                </a:solidFill>
                <a:latin typeface="微软雅黑" pitchFamily="34" charset="-122"/>
                <a:ea typeface="微软雅黑" pitchFamily="34" charset="-122"/>
              </a:rPr>
              <a:t>3</a:t>
            </a:r>
            <a:r>
              <a:rPr lang="zh-CN" altLang="en-US" sz="1400">
                <a:solidFill>
                  <a:srgbClr val="595959"/>
                </a:solidFill>
                <a:latin typeface="微软雅黑" pitchFamily="34" charset="-122"/>
                <a:ea typeface="微软雅黑" pitchFamily="34" charset="-122"/>
              </a:rPr>
              <a:t>、话题检测与跟踪技术中，如何进行相似度计算？</a:t>
            </a:r>
          </a:p>
        </p:txBody>
      </p:sp>
      <p:sp>
        <p:nvSpPr>
          <p:cNvPr id="83978" name="文本框 14"/>
          <p:cNvSpPr txBox="1">
            <a:spLocks noChangeArrowheads="1"/>
          </p:cNvSpPr>
          <p:nvPr/>
        </p:nvSpPr>
        <p:spPr bwMode="auto">
          <a:xfrm>
            <a:off x="1482725" y="3244850"/>
            <a:ext cx="3986213" cy="358775"/>
          </a:xfrm>
          <a:prstGeom prst="rect">
            <a:avLst/>
          </a:prstGeom>
          <a:noFill/>
          <a:ln w="9525">
            <a:noFill/>
            <a:miter lim="800000"/>
            <a:headEnd/>
            <a:tailEnd/>
          </a:ln>
        </p:spPr>
        <p:txBody>
          <a:bodyPr>
            <a:spAutoFit/>
          </a:bodyPr>
          <a:lstStyle/>
          <a:p>
            <a:pPr marL="342900" indent="-342900">
              <a:lnSpc>
                <a:spcPct val="125000"/>
              </a:lnSpc>
            </a:pPr>
            <a:r>
              <a:rPr lang="en-US" altLang="zh-CN" sz="1400">
                <a:solidFill>
                  <a:srgbClr val="595959"/>
                </a:solidFill>
                <a:latin typeface="微软雅黑" pitchFamily="34" charset="-122"/>
                <a:ea typeface="微软雅黑" pitchFamily="34" charset="-122"/>
              </a:rPr>
              <a:t>2</a:t>
            </a:r>
            <a:r>
              <a:rPr lang="zh-CN" altLang="en-US" sz="1400">
                <a:solidFill>
                  <a:srgbClr val="595959"/>
                </a:solidFill>
                <a:latin typeface="微软雅黑" pitchFamily="34" charset="-122"/>
                <a:ea typeface="微软雅黑" pitchFamily="34" charset="-122"/>
              </a:rPr>
              <a:t>、简要描述话题检测与跟踪的研究体系？</a:t>
            </a:r>
          </a:p>
        </p:txBody>
      </p:sp>
      <p:sp>
        <p:nvSpPr>
          <p:cNvPr id="146" name="矩形 145"/>
          <p:cNvSpPr/>
          <p:nvPr/>
        </p:nvSpPr>
        <p:spPr>
          <a:xfrm flipV="1">
            <a:off x="655638" y="1031875"/>
            <a:ext cx="1497012" cy="66675"/>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7" name="矩形 146"/>
          <p:cNvSpPr/>
          <p:nvPr/>
        </p:nvSpPr>
        <p:spPr>
          <a:xfrm flipV="1">
            <a:off x="2152650" y="1031875"/>
            <a:ext cx="1495425" cy="66675"/>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8" name="矩形 147"/>
          <p:cNvSpPr/>
          <p:nvPr/>
        </p:nvSpPr>
        <p:spPr>
          <a:xfrm flipV="1">
            <a:off x="3648075" y="1031875"/>
            <a:ext cx="1497013" cy="66675"/>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9" name="矩形 148"/>
          <p:cNvSpPr/>
          <p:nvPr/>
        </p:nvSpPr>
        <p:spPr>
          <a:xfrm flipV="1">
            <a:off x="5145088" y="1031875"/>
            <a:ext cx="1497012" cy="66675"/>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0" name="矩形 149"/>
          <p:cNvSpPr/>
          <p:nvPr/>
        </p:nvSpPr>
        <p:spPr>
          <a:xfrm flipV="1">
            <a:off x="6642100" y="1031875"/>
            <a:ext cx="1497013" cy="66675"/>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1" name="矩形 150"/>
          <p:cNvSpPr/>
          <p:nvPr/>
        </p:nvSpPr>
        <p:spPr>
          <a:xfrm flipV="1">
            <a:off x="8139113" y="1031875"/>
            <a:ext cx="1497012" cy="66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2" name="矩形 151"/>
          <p:cNvSpPr/>
          <p:nvPr/>
        </p:nvSpPr>
        <p:spPr>
          <a:xfrm flipV="1">
            <a:off x="9636125" y="1031875"/>
            <a:ext cx="1497013" cy="66675"/>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3986" name="文本框 335"/>
          <p:cNvSpPr txBox="1">
            <a:spLocks noChangeArrowheads="1"/>
          </p:cNvSpPr>
          <p:nvPr/>
        </p:nvSpPr>
        <p:spPr bwMode="auto">
          <a:xfrm>
            <a:off x="3519488" y="331788"/>
            <a:ext cx="3740150" cy="701675"/>
          </a:xfrm>
          <a:prstGeom prst="rect">
            <a:avLst/>
          </a:prstGeom>
          <a:noFill/>
          <a:ln w="9525">
            <a:noFill/>
            <a:miter lim="800000"/>
            <a:headEnd/>
            <a:tailEnd/>
          </a:ln>
        </p:spPr>
        <p:txBody>
          <a:bodyPr wrap="none">
            <a:spAutoFit/>
          </a:bodyPr>
          <a:lstStyle/>
          <a:p>
            <a:r>
              <a:rPr lang="zh-CN" altLang="en-US" sz="4000">
                <a:solidFill>
                  <a:srgbClr val="31B5D6"/>
                </a:solidFill>
                <a:latin typeface="华康俪金黑W8(P)"/>
                <a:ea typeface="华康俪金黑W8(P)"/>
                <a:cs typeface="华康俪金黑W8(P)"/>
              </a:rPr>
              <a:t>本章小结及习题</a:t>
            </a:r>
          </a:p>
        </p:txBody>
      </p:sp>
      <p:grpSp>
        <p:nvGrpSpPr>
          <p:cNvPr id="83987" name="组合 153"/>
          <p:cNvGrpSpPr>
            <a:grpSpLocks/>
          </p:cNvGrpSpPr>
          <p:nvPr/>
        </p:nvGrpSpPr>
        <p:grpSpPr bwMode="auto">
          <a:xfrm>
            <a:off x="655638" y="1031875"/>
            <a:ext cx="10477500" cy="66675"/>
            <a:chOff x="655309" y="1032131"/>
            <a:chExt cx="10477147" cy="66943"/>
          </a:xfrm>
        </p:grpSpPr>
        <p:sp>
          <p:nvSpPr>
            <p:cNvPr id="155" name="矩形 154"/>
            <p:cNvSpPr/>
            <p:nvPr/>
          </p:nvSpPr>
          <p:spPr>
            <a:xfrm flipV="1">
              <a:off x="655309" y="1032131"/>
              <a:ext cx="1496962"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6" name="矩形 155"/>
            <p:cNvSpPr/>
            <p:nvPr/>
          </p:nvSpPr>
          <p:spPr>
            <a:xfrm flipV="1">
              <a:off x="2152271" y="1032131"/>
              <a:ext cx="1496963"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7" name="矩形 156"/>
            <p:cNvSpPr/>
            <p:nvPr/>
          </p:nvSpPr>
          <p:spPr>
            <a:xfrm flipV="1">
              <a:off x="3649233" y="1032131"/>
              <a:ext cx="1496962"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8" name="矩形 157"/>
            <p:cNvSpPr/>
            <p:nvPr/>
          </p:nvSpPr>
          <p:spPr>
            <a:xfrm flipV="1">
              <a:off x="5146195" y="1032131"/>
              <a:ext cx="149537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9" name="矩形 158"/>
            <p:cNvSpPr/>
            <p:nvPr/>
          </p:nvSpPr>
          <p:spPr>
            <a:xfrm flipV="1">
              <a:off x="6641569" y="1032131"/>
              <a:ext cx="1496963"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0" name="矩形 159"/>
            <p:cNvSpPr/>
            <p:nvPr/>
          </p:nvSpPr>
          <p:spPr>
            <a:xfrm flipV="1">
              <a:off x="8138532" y="1032131"/>
              <a:ext cx="1496962"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1" name="矩形 160"/>
            <p:cNvSpPr/>
            <p:nvPr/>
          </p:nvSpPr>
          <p:spPr>
            <a:xfrm flipV="1">
              <a:off x="9635493" y="1032131"/>
              <a:ext cx="1496963"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 name="矩形 79"/>
          <p:cNvSpPr/>
          <p:nvPr/>
        </p:nvSpPr>
        <p:spPr bwMode="auto">
          <a:xfrm>
            <a:off x="1057275" y="4579938"/>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dirty="0">
              <a:solidFill>
                <a:schemeClr val="bg1"/>
              </a:solidFill>
              <a:latin typeface="微软雅黑" pitchFamily="34" charset="-122"/>
              <a:ea typeface="微软雅黑" pitchFamily="34" charset="-122"/>
            </a:endParaRPr>
          </a:p>
        </p:txBody>
      </p:sp>
      <p:sp>
        <p:nvSpPr>
          <p:cNvPr id="83989" name="Rectangle 92"/>
          <p:cNvSpPr>
            <a:spLocks noChangeArrowheads="1"/>
          </p:cNvSpPr>
          <p:nvPr/>
        </p:nvSpPr>
        <p:spPr bwMode="auto">
          <a:xfrm>
            <a:off x="1450975" y="4543425"/>
            <a:ext cx="5622925" cy="304800"/>
          </a:xfrm>
          <a:prstGeom prst="rect">
            <a:avLst/>
          </a:prstGeom>
          <a:noFill/>
          <a:ln w="9525">
            <a:noFill/>
            <a:miter lim="800000"/>
            <a:headEnd/>
            <a:tailEnd/>
          </a:ln>
        </p:spPr>
        <p:txBody>
          <a:bodyPr wrap="none">
            <a:spAutoFit/>
          </a:bodyPr>
          <a:lstStyle/>
          <a:p>
            <a:r>
              <a:rPr lang="en-US" altLang="zh-CN" sz="1400">
                <a:solidFill>
                  <a:srgbClr val="595959"/>
                </a:solidFill>
                <a:latin typeface="微软雅黑" pitchFamily="34" charset="-122"/>
                <a:ea typeface="微软雅黑" pitchFamily="34" charset="-122"/>
              </a:rPr>
              <a:t>4</a:t>
            </a:r>
            <a:r>
              <a:rPr lang="zh-CN" altLang="en-US" sz="1400">
                <a:solidFill>
                  <a:srgbClr val="595959"/>
                </a:solidFill>
                <a:latin typeface="微软雅黑" pitchFamily="34" charset="-122"/>
                <a:ea typeface="微软雅黑" pitchFamily="34" charset="-122"/>
              </a:rPr>
              <a:t>、话题检测与跟踪的模型中，进行聚类分类时策略原则一般是什么？</a:t>
            </a:r>
          </a:p>
        </p:txBody>
      </p:sp>
      <p:sp>
        <p:nvSpPr>
          <p:cNvPr id="83990" name="Rectangle 93"/>
          <p:cNvSpPr>
            <a:spLocks noChangeArrowheads="1"/>
          </p:cNvSpPr>
          <p:nvPr/>
        </p:nvSpPr>
        <p:spPr bwMode="auto">
          <a:xfrm>
            <a:off x="1460500" y="5122863"/>
            <a:ext cx="4911725" cy="304800"/>
          </a:xfrm>
          <a:prstGeom prst="rect">
            <a:avLst/>
          </a:prstGeom>
          <a:noFill/>
          <a:ln w="9525">
            <a:noFill/>
            <a:miter lim="800000"/>
            <a:headEnd/>
            <a:tailEnd/>
          </a:ln>
        </p:spPr>
        <p:txBody>
          <a:bodyPr wrap="none">
            <a:spAutoFit/>
          </a:bodyPr>
          <a:lstStyle/>
          <a:p>
            <a:r>
              <a:rPr lang="en-US" altLang="zh-CN" sz="1400">
                <a:solidFill>
                  <a:srgbClr val="595959"/>
                </a:solidFill>
                <a:latin typeface="微软雅黑" pitchFamily="34" charset="-122"/>
                <a:ea typeface="微软雅黑" pitchFamily="34" charset="-122"/>
              </a:rPr>
              <a:t>5</a:t>
            </a:r>
            <a:r>
              <a:rPr lang="zh-CN" altLang="en-US" sz="1400">
                <a:solidFill>
                  <a:srgbClr val="595959"/>
                </a:solidFill>
                <a:latin typeface="微软雅黑" pitchFamily="34" charset="-122"/>
                <a:ea typeface="微软雅黑" pitchFamily="34" charset="-122"/>
              </a:rPr>
              <a:t>、如何评价话题检测与跟踪的效果，常用评测体系有哪些？</a:t>
            </a:r>
          </a:p>
        </p:txBody>
      </p:sp>
      <p:sp>
        <p:nvSpPr>
          <p:cNvPr id="3" name="矩形 79"/>
          <p:cNvSpPr/>
          <p:nvPr/>
        </p:nvSpPr>
        <p:spPr bwMode="auto">
          <a:xfrm>
            <a:off x="1047750" y="5168900"/>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dirty="0">
              <a:solidFill>
                <a:schemeClr val="bg1"/>
              </a:solidFill>
              <a:latin typeface="微软雅黑" pitchFamily="34" charset="-122"/>
              <a:ea typeface="微软雅黑" pitchFamily="34" charset="-122"/>
            </a:endParaRPr>
          </a:p>
        </p:txBody>
      </p:sp>
      <p:cxnSp>
        <p:nvCxnSpPr>
          <p:cNvPr id="4" name="直接连接符 76"/>
          <p:cNvCxnSpPr/>
          <p:nvPr/>
        </p:nvCxnSpPr>
        <p:spPr>
          <a:xfrm>
            <a:off x="793750" y="4960938"/>
            <a:ext cx="6096000" cy="1746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86112" name="Picture 96" descr="timg (8)"/>
          <p:cNvPicPr>
            <a:picLocks noChangeAspect="1" noChangeArrowheads="1"/>
          </p:cNvPicPr>
          <p:nvPr/>
        </p:nvPicPr>
        <p:blipFill>
          <a:blip r:embed="rId2"/>
          <a:srcRect/>
          <a:stretch>
            <a:fillRect/>
          </a:stretch>
        </p:blipFill>
        <p:spPr bwMode="auto">
          <a:xfrm>
            <a:off x="7327900" y="2389188"/>
            <a:ext cx="2844800" cy="2844800"/>
          </a:xfrm>
          <a:prstGeom prst="rect">
            <a:avLst/>
          </a:prstGeom>
          <a:noFill/>
          <a:ln w="9525" algn="ctr">
            <a:noFill/>
            <a:miter lim="800000"/>
            <a:headEnd/>
            <a:tailEnd/>
          </a:ln>
          <a:effectLst>
            <a:outerShdw dist="139700" dir="2700000" algn="tl" rotWithShape="0">
              <a:srgbClr val="333333">
                <a:alpha val="64999"/>
              </a:srgbClr>
            </a:outerShdw>
          </a:effectLst>
        </p:spPr>
      </p:pic>
      <p:pic>
        <p:nvPicPr>
          <p:cNvPr id="198" name="图片 197"/>
          <p:cNvPicPr>
            <a:picLocks noChangeAspect="1"/>
          </p:cNvPicPr>
          <p:nvPr/>
        </p:nvPicPr>
        <p:blipFill>
          <a:blip r:embed="rId3" cstate="print"/>
          <a:stretch>
            <a:fillRect/>
          </a:stretch>
        </p:blipFill>
        <p:spPr>
          <a:xfrm>
            <a:off x="583466" y="230224"/>
            <a:ext cx="897094" cy="793629"/>
          </a:xfrm>
          <a:prstGeom prst="rect">
            <a:avLst/>
          </a:prstGeom>
          <a:effectLst>
            <a:reflection blurRad="6350" stA="52000" endA="300" endPos="3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83969"/>
                                        </p:tgtEl>
                                        <p:attrNameLst>
                                          <p:attrName>style.visibility</p:attrName>
                                        </p:attrNameLst>
                                      </p:cBhvr>
                                      <p:to>
                                        <p:strVal val="visible"/>
                                      </p:to>
                                    </p:set>
                                    <p:anim calcmode="lin" valueType="num">
                                      <p:cBhvr>
                                        <p:cTn id="7" dur="1000" fill="hold"/>
                                        <p:tgtEl>
                                          <p:spTgt spid="83969"/>
                                        </p:tgtEl>
                                        <p:attrNameLst>
                                          <p:attrName>ppt_x</p:attrName>
                                        </p:attrNameLst>
                                      </p:cBhvr>
                                      <p:tavLst>
                                        <p:tav tm="0">
                                          <p:val>
                                            <p:strVal val="#ppt_x-.2"/>
                                          </p:val>
                                        </p:tav>
                                        <p:tav tm="100000">
                                          <p:val>
                                            <p:strVal val="#ppt_x"/>
                                          </p:val>
                                        </p:tav>
                                      </p:tavLst>
                                    </p:anim>
                                    <p:anim calcmode="lin" valueType="num">
                                      <p:cBhvr>
                                        <p:cTn id="8" dur="1000" fill="hold"/>
                                        <p:tgtEl>
                                          <p:spTgt spid="83969"/>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969"/>
                                        </p:tgtEl>
                                      </p:cBhvr>
                                    </p:animEffect>
                                  </p:childTnLst>
                                </p:cTn>
                              </p:par>
                              <p:par>
                                <p:cTn id="10" presetID="29" presetClass="entr" presetSubtype="0" fill="hold" nodeType="with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p:cTn id="12" dur="1000" fill="hold"/>
                                        <p:tgtEl>
                                          <p:spTgt spid="75"/>
                                        </p:tgtEl>
                                        <p:attrNameLst>
                                          <p:attrName>ppt_x</p:attrName>
                                        </p:attrNameLst>
                                      </p:cBhvr>
                                      <p:tavLst>
                                        <p:tav tm="0">
                                          <p:val>
                                            <p:strVal val="#ppt_x-.2"/>
                                          </p:val>
                                        </p:tav>
                                        <p:tav tm="100000">
                                          <p:val>
                                            <p:strVal val="#ppt_x"/>
                                          </p:val>
                                        </p:tav>
                                      </p:tavLst>
                                    </p:anim>
                                    <p:anim calcmode="lin" valueType="num">
                                      <p:cBhvr>
                                        <p:cTn id="13" dur="1000" fill="hold"/>
                                        <p:tgtEl>
                                          <p:spTgt spid="75"/>
                                        </p:tgtEl>
                                        <p:attrNameLst>
                                          <p:attrName>ppt_y</p:attrName>
                                        </p:attrNameLst>
                                      </p:cBhvr>
                                      <p:tavLst>
                                        <p:tav tm="0">
                                          <p:val>
                                            <p:strVal val="#ppt_y"/>
                                          </p:val>
                                        </p:tav>
                                        <p:tav tm="100000">
                                          <p:val>
                                            <p:strVal val="#ppt_y"/>
                                          </p:val>
                                        </p:tav>
                                      </p:tavLst>
                                    </p:anim>
                                    <p:animEffect transition="in" filter="wipe(right)" prLst="gradientSize: 0.1">
                                      <p:cBhvr>
                                        <p:cTn id="14" dur="1000"/>
                                        <p:tgtEl>
                                          <p:spTgt spid="75"/>
                                        </p:tgtEl>
                                      </p:cBhvr>
                                    </p:animEffect>
                                  </p:childTnLst>
                                </p:cTn>
                              </p:par>
                              <p:par>
                                <p:cTn id="15" presetID="29"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anim calcmode="lin" valueType="num">
                                      <p:cBhvr>
                                        <p:cTn id="17" dur="1000" fill="hold"/>
                                        <p:tgtEl>
                                          <p:spTgt spid="76"/>
                                        </p:tgtEl>
                                        <p:attrNameLst>
                                          <p:attrName>ppt_x</p:attrName>
                                        </p:attrNameLst>
                                      </p:cBhvr>
                                      <p:tavLst>
                                        <p:tav tm="0">
                                          <p:val>
                                            <p:strVal val="#ppt_x-.2"/>
                                          </p:val>
                                        </p:tav>
                                        <p:tav tm="100000">
                                          <p:val>
                                            <p:strVal val="#ppt_x"/>
                                          </p:val>
                                        </p:tav>
                                      </p:tavLst>
                                    </p:anim>
                                    <p:anim calcmode="lin" valueType="num">
                                      <p:cBhvr>
                                        <p:cTn id="18" dur="1000" fill="hold"/>
                                        <p:tgtEl>
                                          <p:spTgt spid="76"/>
                                        </p:tgtEl>
                                        <p:attrNameLst>
                                          <p:attrName>ppt_y</p:attrName>
                                        </p:attrNameLst>
                                      </p:cBhvr>
                                      <p:tavLst>
                                        <p:tav tm="0">
                                          <p:val>
                                            <p:strVal val="#ppt_y"/>
                                          </p:val>
                                        </p:tav>
                                        <p:tav tm="100000">
                                          <p:val>
                                            <p:strVal val="#ppt_y"/>
                                          </p:val>
                                        </p:tav>
                                      </p:tavLst>
                                    </p:anim>
                                    <p:animEffect transition="in" filter="wipe(right)" prLst="gradientSize: 0.1">
                                      <p:cBhvr>
                                        <p:cTn id="19" dur="1000"/>
                                        <p:tgtEl>
                                          <p:spTgt spid="76"/>
                                        </p:tgtEl>
                                      </p:cBhvr>
                                    </p:animEffect>
                                  </p:childTnLst>
                                </p:cTn>
                              </p:par>
                              <p:par>
                                <p:cTn id="20" presetID="29" presetClass="entr" presetSubtype="0" fill="hold" nodeType="withEffect">
                                  <p:stCondLst>
                                    <p:cond delay="0"/>
                                  </p:stCondLst>
                                  <p:childTnLst>
                                    <p:set>
                                      <p:cBhvr>
                                        <p:cTn id="21" dur="1" fill="hold">
                                          <p:stCondLst>
                                            <p:cond delay="0"/>
                                          </p:stCondLst>
                                        </p:cTn>
                                        <p:tgtEl>
                                          <p:spTgt spid="77"/>
                                        </p:tgtEl>
                                        <p:attrNameLst>
                                          <p:attrName>style.visibility</p:attrName>
                                        </p:attrNameLst>
                                      </p:cBhvr>
                                      <p:to>
                                        <p:strVal val="visible"/>
                                      </p:to>
                                    </p:set>
                                    <p:anim calcmode="lin" valueType="num">
                                      <p:cBhvr>
                                        <p:cTn id="22" dur="1000" fill="hold"/>
                                        <p:tgtEl>
                                          <p:spTgt spid="77"/>
                                        </p:tgtEl>
                                        <p:attrNameLst>
                                          <p:attrName>ppt_x</p:attrName>
                                        </p:attrNameLst>
                                      </p:cBhvr>
                                      <p:tavLst>
                                        <p:tav tm="0">
                                          <p:val>
                                            <p:strVal val="#ppt_x-.2"/>
                                          </p:val>
                                        </p:tav>
                                        <p:tav tm="100000">
                                          <p:val>
                                            <p:strVal val="#ppt_x"/>
                                          </p:val>
                                        </p:tav>
                                      </p:tavLst>
                                    </p:anim>
                                    <p:anim calcmode="lin" valueType="num">
                                      <p:cBhvr>
                                        <p:cTn id="23" dur="1000" fill="hold"/>
                                        <p:tgtEl>
                                          <p:spTgt spid="77"/>
                                        </p:tgtEl>
                                        <p:attrNameLst>
                                          <p:attrName>ppt_y</p:attrName>
                                        </p:attrNameLst>
                                      </p:cBhvr>
                                      <p:tavLst>
                                        <p:tav tm="0">
                                          <p:val>
                                            <p:strVal val="#ppt_y"/>
                                          </p:val>
                                        </p:tav>
                                        <p:tav tm="100000">
                                          <p:val>
                                            <p:strVal val="#ppt_y"/>
                                          </p:val>
                                        </p:tav>
                                      </p:tavLst>
                                    </p:anim>
                                    <p:animEffect transition="in" filter="wipe(right)" prLst="gradientSize: 0.1">
                                      <p:cBhvr>
                                        <p:cTn id="24" dur="1000"/>
                                        <p:tgtEl>
                                          <p:spTgt spid="77"/>
                                        </p:tgtEl>
                                      </p:cBhvr>
                                    </p:animEffect>
                                  </p:childTnLst>
                                </p:cTn>
                              </p:par>
                              <p:par>
                                <p:cTn id="25" presetID="29"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anim calcmode="lin" valueType="num">
                                      <p:cBhvr>
                                        <p:cTn id="27" dur="1000" fill="hold"/>
                                        <p:tgtEl>
                                          <p:spTgt spid="78"/>
                                        </p:tgtEl>
                                        <p:attrNameLst>
                                          <p:attrName>ppt_x</p:attrName>
                                        </p:attrNameLst>
                                      </p:cBhvr>
                                      <p:tavLst>
                                        <p:tav tm="0">
                                          <p:val>
                                            <p:strVal val="#ppt_x-.2"/>
                                          </p:val>
                                        </p:tav>
                                        <p:tav tm="100000">
                                          <p:val>
                                            <p:strVal val="#ppt_x"/>
                                          </p:val>
                                        </p:tav>
                                      </p:tavLst>
                                    </p:anim>
                                    <p:anim calcmode="lin" valueType="num">
                                      <p:cBhvr>
                                        <p:cTn id="28" dur="1000" fill="hold"/>
                                        <p:tgtEl>
                                          <p:spTgt spid="78"/>
                                        </p:tgtEl>
                                        <p:attrNameLst>
                                          <p:attrName>ppt_y</p:attrName>
                                        </p:attrNameLst>
                                      </p:cBhvr>
                                      <p:tavLst>
                                        <p:tav tm="0">
                                          <p:val>
                                            <p:strVal val="#ppt_y"/>
                                          </p:val>
                                        </p:tav>
                                        <p:tav tm="100000">
                                          <p:val>
                                            <p:strVal val="#ppt_y"/>
                                          </p:val>
                                        </p:tav>
                                      </p:tavLst>
                                    </p:anim>
                                    <p:animEffect transition="in" filter="wipe(right)" prLst="gradientSize: 0.1">
                                      <p:cBhvr>
                                        <p:cTn id="29" dur="1000"/>
                                        <p:tgtEl>
                                          <p:spTgt spid="78"/>
                                        </p:tgtEl>
                                      </p:cBhvr>
                                    </p:animEffect>
                                  </p:childTnLst>
                                </p:cTn>
                              </p:par>
                              <p:par>
                                <p:cTn id="30" presetID="29" presetClass="entr" presetSubtype="0" fill="hold" grpId="0" nodeType="withEffect">
                                  <p:stCondLst>
                                    <p:cond delay="0"/>
                                  </p:stCondLst>
                                  <p:childTnLst>
                                    <p:set>
                                      <p:cBhvr>
                                        <p:cTn id="31" dur="1" fill="hold">
                                          <p:stCondLst>
                                            <p:cond delay="0"/>
                                          </p:stCondLst>
                                        </p:cTn>
                                        <p:tgtEl>
                                          <p:spTgt spid="79"/>
                                        </p:tgtEl>
                                        <p:attrNameLst>
                                          <p:attrName>style.visibility</p:attrName>
                                        </p:attrNameLst>
                                      </p:cBhvr>
                                      <p:to>
                                        <p:strVal val="visible"/>
                                      </p:to>
                                    </p:set>
                                    <p:anim calcmode="lin" valueType="num">
                                      <p:cBhvr>
                                        <p:cTn id="32" dur="1000" fill="hold"/>
                                        <p:tgtEl>
                                          <p:spTgt spid="79"/>
                                        </p:tgtEl>
                                        <p:attrNameLst>
                                          <p:attrName>ppt_x</p:attrName>
                                        </p:attrNameLst>
                                      </p:cBhvr>
                                      <p:tavLst>
                                        <p:tav tm="0">
                                          <p:val>
                                            <p:strVal val="#ppt_x-.2"/>
                                          </p:val>
                                        </p:tav>
                                        <p:tav tm="100000">
                                          <p:val>
                                            <p:strVal val="#ppt_x"/>
                                          </p:val>
                                        </p:tav>
                                      </p:tavLst>
                                    </p:anim>
                                    <p:anim calcmode="lin" valueType="num">
                                      <p:cBhvr>
                                        <p:cTn id="33" dur="1000" fill="hold"/>
                                        <p:tgtEl>
                                          <p:spTgt spid="79"/>
                                        </p:tgtEl>
                                        <p:attrNameLst>
                                          <p:attrName>ppt_y</p:attrName>
                                        </p:attrNameLst>
                                      </p:cBhvr>
                                      <p:tavLst>
                                        <p:tav tm="0">
                                          <p:val>
                                            <p:strVal val="#ppt_y"/>
                                          </p:val>
                                        </p:tav>
                                        <p:tav tm="100000">
                                          <p:val>
                                            <p:strVal val="#ppt_y"/>
                                          </p:val>
                                        </p:tav>
                                      </p:tavLst>
                                    </p:anim>
                                    <p:animEffect transition="in" filter="wipe(right)" prLst="gradientSize: 0.1">
                                      <p:cBhvr>
                                        <p:cTn id="34" dur="1000"/>
                                        <p:tgtEl>
                                          <p:spTgt spid="79"/>
                                        </p:tgtEl>
                                      </p:cBhvr>
                                    </p:animEffect>
                                  </p:childTnLst>
                                </p:cTn>
                              </p:par>
                              <p:par>
                                <p:cTn id="35" presetID="29"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anim calcmode="lin" valueType="num">
                                      <p:cBhvr>
                                        <p:cTn id="37" dur="1000" fill="hold"/>
                                        <p:tgtEl>
                                          <p:spTgt spid="80"/>
                                        </p:tgtEl>
                                        <p:attrNameLst>
                                          <p:attrName>ppt_x</p:attrName>
                                        </p:attrNameLst>
                                      </p:cBhvr>
                                      <p:tavLst>
                                        <p:tav tm="0">
                                          <p:val>
                                            <p:strVal val="#ppt_x-.2"/>
                                          </p:val>
                                        </p:tav>
                                        <p:tav tm="100000">
                                          <p:val>
                                            <p:strVal val="#ppt_x"/>
                                          </p:val>
                                        </p:tav>
                                      </p:tavLst>
                                    </p:anim>
                                    <p:anim calcmode="lin" valueType="num">
                                      <p:cBhvr>
                                        <p:cTn id="38" dur="1000" fill="hold"/>
                                        <p:tgtEl>
                                          <p:spTgt spid="80"/>
                                        </p:tgtEl>
                                        <p:attrNameLst>
                                          <p:attrName>ppt_y</p:attrName>
                                        </p:attrNameLst>
                                      </p:cBhvr>
                                      <p:tavLst>
                                        <p:tav tm="0">
                                          <p:val>
                                            <p:strVal val="#ppt_y"/>
                                          </p:val>
                                        </p:tav>
                                        <p:tav tm="100000">
                                          <p:val>
                                            <p:strVal val="#ppt_y"/>
                                          </p:val>
                                        </p:tav>
                                      </p:tavLst>
                                    </p:anim>
                                    <p:animEffect transition="in" filter="wipe(right)" prLst="gradientSize: 0.1">
                                      <p:cBhvr>
                                        <p:cTn id="39" dur="1000"/>
                                        <p:tgtEl>
                                          <p:spTgt spid="80"/>
                                        </p:tgtEl>
                                      </p:cBhvr>
                                    </p:animEffect>
                                  </p:childTnLst>
                                </p:cTn>
                              </p:par>
                              <p:par>
                                <p:cTn id="40" presetID="29" presetClass="entr" presetSubtype="0" fill="hold" grpId="0" nodeType="withEffect">
                                  <p:stCondLst>
                                    <p:cond delay="0"/>
                                  </p:stCondLst>
                                  <p:childTnLst>
                                    <p:set>
                                      <p:cBhvr>
                                        <p:cTn id="41" dur="1" fill="hold">
                                          <p:stCondLst>
                                            <p:cond delay="0"/>
                                          </p:stCondLst>
                                        </p:cTn>
                                        <p:tgtEl>
                                          <p:spTgt spid="83976"/>
                                        </p:tgtEl>
                                        <p:attrNameLst>
                                          <p:attrName>style.visibility</p:attrName>
                                        </p:attrNameLst>
                                      </p:cBhvr>
                                      <p:to>
                                        <p:strVal val="visible"/>
                                      </p:to>
                                    </p:set>
                                    <p:anim calcmode="lin" valueType="num">
                                      <p:cBhvr>
                                        <p:cTn id="42" dur="1000" fill="hold"/>
                                        <p:tgtEl>
                                          <p:spTgt spid="83976"/>
                                        </p:tgtEl>
                                        <p:attrNameLst>
                                          <p:attrName>ppt_x</p:attrName>
                                        </p:attrNameLst>
                                      </p:cBhvr>
                                      <p:tavLst>
                                        <p:tav tm="0">
                                          <p:val>
                                            <p:strVal val="#ppt_x-.2"/>
                                          </p:val>
                                        </p:tav>
                                        <p:tav tm="100000">
                                          <p:val>
                                            <p:strVal val="#ppt_x"/>
                                          </p:val>
                                        </p:tav>
                                      </p:tavLst>
                                    </p:anim>
                                    <p:anim calcmode="lin" valueType="num">
                                      <p:cBhvr>
                                        <p:cTn id="43" dur="1000" fill="hold"/>
                                        <p:tgtEl>
                                          <p:spTgt spid="83976"/>
                                        </p:tgtEl>
                                        <p:attrNameLst>
                                          <p:attrName>ppt_y</p:attrName>
                                        </p:attrNameLst>
                                      </p:cBhvr>
                                      <p:tavLst>
                                        <p:tav tm="0">
                                          <p:val>
                                            <p:strVal val="#ppt_y"/>
                                          </p:val>
                                        </p:tav>
                                        <p:tav tm="100000">
                                          <p:val>
                                            <p:strVal val="#ppt_y"/>
                                          </p:val>
                                        </p:tav>
                                      </p:tavLst>
                                    </p:anim>
                                    <p:animEffect transition="in" filter="wipe(right)" prLst="gradientSize: 0.1">
                                      <p:cBhvr>
                                        <p:cTn id="44" dur="1000"/>
                                        <p:tgtEl>
                                          <p:spTgt spid="83976"/>
                                        </p:tgtEl>
                                      </p:cBhvr>
                                    </p:animEffect>
                                  </p:childTnLst>
                                </p:cTn>
                              </p:par>
                              <p:par>
                                <p:cTn id="45" presetID="29" presetClass="entr" presetSubtype="0" fill="hold" grpId="0" nodeType="withEffect">
                                  <p:stCondLst>
                                    <p:cond delay="0"/>
                                  </p:stCondLst>
                                  <p:childTnLst>
                                    <p:set>
                                      <p:cBhvr>
                                        <p:cTn id="46" dur="1" fill="hold">
                                          <p:stCondLst>
                                            <p:cond delay="0"/>
                                          </p:stCondLst>
                                        </p:cTn>
                                        <p:tgtEl>
                                          <p:spTgt spid="83977"/>
                                        </p:tgtEl>
                                        <p:attrNameLst>
                                          <p:attrName>style.visibility</p:attrName>
                                        </p:attrNameLst>
                                      </p:cBhvr>
                                      <p:to>
                                        <p:strVal val="visible"/>
                                      </p:to>
                                    </p:set>
                                    <p:anim calcmode="lin" valueType="num">
                                      <p:cBhvr>
                                        <p:cTn id="47" dur="1000" fill="hold"/>
                                        <p:tgtEl>
                                          <p:spTgt spid="83977"/>
                                        </p:tgtEl>
                                        <p:attrNameLst>
                                          <p:attrName>ppt_x</p:attrName>
                                        </p:attrNameLst>
                                      </p:cBhvr>
                                      <p:tavLst>
                                        <p:tav tm="0">
                                          <p:val>
                                            <p:strVal val="#ppt_x-.2"/>
                                          </p:val>
                                        </p:tav>
                                        <p:tav tm="100000">
                                          <p:val>
                                            <p:strVal val="#ppt_x"/>
                                          </p:val>
                                        </p:tav>
                                      </p:tavLst>
                                    </p:anim>
                                    <p:anim calcmode="lin" valueType="num">
                                      <p:cBhvr>
                                        <p:cTn id="48" dur="1000" fill="hold"/>
                                        <p:tgtEl>
                                          <p:spTgt spid="83977"/>
                                        </p:tgtEl>
                                        <p:attrNameLst>
                                          <p:attrName>ppt_y</p:attrName>
                                        </p:attrNameLst>
                                      </p:cBhvr>
                                      <p:tavLst>
                                        <p:tav tm="0">
                                          <p:val>
                                            <p:strVal val="#ppt_y"/>
                                          </p:val>
                                        </p:tav>
                                        <p:tav tm="100000">
                                          <p:val>
                                            <p:strVal val="#ppt_y"/>
                                          </p:val>
                                        </p:tav>
                                      </p:tavLst>
                                    </p:anim>
                                    <p:animEffect transition="in" filter="wipe(right)" prLst="gradientSize: 0.1">
                                      <p:cBhvr>
                                        <p:cTn id="49" dur="1000"/>
                                        <p:tgtEl>
                                          <p:spTgt spid="83977"/>
                                        </p:tgtEl>
                                      </p:cBhvr>
                                    </p:animEffect>
                                  </p:childTnLst>
                                </p:cTn>
                              </p:par>
                              <p:par>
                                <p:cTn id="50" presetID="29" presetClass="entr" presetSubtype="0" fill="hold" grpId="0" nodeType="withEffect">
                                  <p:stCondLst>
                                    <p:cond delay="0"/>
                                  </p:stCondLst>
                                  <p:childTnLst>
                                    <p:set>
                                      <p:cBhvr>
                                        <p:cTn id="51" dur="1" fill="hold">
                                          <p:stCondLst>
                                            <p:cond delay="0"/>
                                          </p:stCondLst>
                                        </p:cTn>
                                        <p:tgtEl>
                                          <p:spTgt spid="83978"/>
                                        </p:tgtEl>
                                        <p:attrNameLst>
                                          <p:attrName>style.visibility</p:attrName>
                                        </p:attrNameLst>
                                      </p:cBhvr>
                                      <p:to>
                                        <p:strVal val="visible"/>
                                      </p:to>
                                    </p:set>
                                    <p:anim calcmode="lin" valueType="num">
                                      <p:cBhvr>
                                        <p:cTn id="52" dur="1000" fill="hold"/>
                                        <p:tgtEl>
                                          <p:spTgt spid="83978"/>
                                        </p:tgtEl>
                                        <p:attrNameLst>
                                          <p:attrName>ppt_x</p:attrName>
                                        </p:attrNameLst>
                                      </p:cBhvr>
                                      <p:tavLst>
                                        <p:tav tm="0">
                                          <p:val>
                                            <p:strVal val="#ppt_x-.2"/>
                                          </p:val>
                                        </p:tav>
                                        <p:tav tm="100000">
                                          <p:val>
                                            <p:strVal val="#ppt_x"/>
                                          </p:val>
                                        </p:tav>
                                      </p:tavLst>
                                    </p:anim>
                                    <p:anim calcmode="lin" valueType="num">
                                      <p:cBhvr>
                                        <p:cTn id="53" dur="1000" fill="hold"/>
                                        <p:tgtEl>
                                          <p:spTgt spid="83978"/>
                                        </p:tgtEl>
                                        <p:attrNameLst>
                                          <p:attrName>ppt_y</p:attrName>
                                        </p:attrNameLst>
                                      </p:cBhvr>
                                      <p:tavLst>
                                        <p:tav tm="0">
                                          <p:val>
                                            <p:strVal val="#ppt_y"/>
                                          </p:val>
                                        </p:tav>
                                        <p:tav tm="100000">
                                          <p:val>
                                            <p:strVal val="#ppt_y"/>
                                          </p:val>
                                        </p:tav>
                                      </p:tavLst>
                                    </p:anim>
                                    <p:animEffect transition="in" filter="wipe(right)" prLst="gradientSize: 0.1">
                                      <p:cBhvr>
                                        <p:cTn id="54" dur="1000"/>
                                        <p:tgtEl>
                                          <p:spTgt spid="83978"/>
                                        </p:tgtEl>
                                      </p:cBhvr>
                                    </p:animEffect>
                                  </p:childTnLst>
                                </p:cTn>
                              </p:par>
                              <p:par>
                                <p:cTn id="55" presetID="29"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p:cTn id="57" dur="1000" fill="hold"/>
                                        <p:tgtEl>
                                          <p:spTgt spid="2"/>
                                        </p:tgtEl>
                                        <p:attrNameLst>
                                          <p:attrName>ppt_x</p:attrName>
                                        </p:attrNameLst>
                                      </p:cBhvr>
                                      <p:tavLst>
                                        <p:tav tm="0">
                                          <p:val>
                                            <p:strVal val="#ppt_x-.2"/>
                                          </p:val>
                                        </p:tav>
                                        <p:tav tm="100000">
                                          <p:val>
                                            <p:strVal val="#ppt_x"/>
                                          </p:val>
                                        </p:tav>
                                      </p:tavLst>
                                    </p:anim>
                                    <p:anim calcmode="lin" valueType="num">
                                      <p:cBhvr>
                                        <p:cTn id="5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59" dur="1000"/>
                                        <p:tgtEl>
                                          <p:spTgt spid="2"/>
                                        </p:tgtEl>
                                      </p:cBhvr>
                                    </p:animEffect>
                                  </p:childTnLst>
                                </p:cTn>
                              </p:par>
                              <p:par>
                                <p:cTn id="60" presetID="29" presetClass="entr" presetSubtype="0" fill="hold" grpId="0" nodeType="withEffect">
                                  <p:stCondLst>
                                    <p:cond delay="0"/>
                                  </p:stCondLst>
                                  <p:childTnLst>
                                    <p:set>
                                      <p:cBhvr>
                                        <p:cTn id="61" dur="1" fill="hold">
                                          <p:stCondLst>
                                            <p:cond delay="0"/>
                                          </p:stCondLst>
                                        </p:cTn>
                                        <p:tgtEl>
                                          <p:spTgt spid="83989"/>
                                        </p:tgtEl>
                                        <p:attrNameLst>
                                          <p:attrName>style.visibility</p:attrName>
                                        </p:attrNameLst>
                                      </p:cBhvr>
                                      <p:to>
                                        <p:strVal val="visible"/>
                                      </p:to>
                                    </p:set>
                                    <p:anim calcmode="lin" valueType="num">
                                      <p:cBhvr>
                                        <p:cTn id="62" dur="1000" fill="hold"/>
                                        <p:tgtEl>
                                          <p:spTgt spid="83989"/>
                                        </p:tgtEl>
                                        <p:attrNameLst>
                                          <p:attrName>ppt_x</p:attrName>
                                        </p:attrNameLst>
                                      </p:cBhvr>
                                      <p:tavLst>
                                        <p:tav tm="0">
                                          <p:val>
                                            <p:strVal val="#ppt_x-.2"/>
                                          </p:val>
                                        </p:tav>
                                        <p:tav tm="100000">
                                          <p:val>
                                            <p:strVal val="#ppt_x"/>
                                          </p:val>
                                        </p:tav>
                                      </p:tavLst>
                                    </p:anim>
                                    <p:anim calcmode="lin" valueType="num">
                                      <p:cBhvr>
                                        <p:cTn id="63" dur="1000" fill="hold"/>
                                        <p:tgtEl>
                                          <p:spTgt spid="83989"/>
                                        </p:tgtEl>
                                        <p:attrNameLst>
                                          <p:attrName>ppt_y</p:attrName>
                                        </p:attrNameLst>
                                      </p:cBhvr>
                                      <p:tavLst>
                                        <p:tav tm="0">
                                          <p:val>
                                            <p:strVal val="#ppt_y"/>
                                          </p:val>
                                        </p:tav>
                                        <p:tav tm="100000">
                                          <p:val>
                                            <p:strVal val="#ppt_y"/>
                                          </p:val>
                                        </p:tav>
                                      </p:tavLst>
                                    </p:anim>
                                    <p:animEffect transition="in" filter="wipe(right)" prLst="gradientSize: 0.1">
                                      <p:cBhvr>
                                        <p:cTn id="64" dur="1000"/>
                                        <p:tgtEl>
                                          <p:spTgt spid="83989"/>
                                        </p:tgtEl>
                                      </p:cBhvr>
                                    </p:animEffect>
                                  </p:childTnLst>
                                </p:cTn>
                              </p:par>
                              <p:par>
                                <p:cTn id="65" presetID="29" presetClass="entr" presetSubtype="0" fill="hold" grpId="0" nodeType="withEffect">
                                  <p:stCondLst>
                                    <p:cond delay="0"/>
                                  </p:stCondLst>
                                  <p:childTnLst>
                                    <p:set>
                                      <p:cBhvr>
                                        <p:cTn id="66" dur="1" fill="hold">
                                          <p:stCondLst>
                                            <p:cond delay="0"/>
                                          </p:stCondLst>
                                        </p:cTn>
                                        <p:tgtEl>
                                          <p:spTgt spid="83990"/>
                                        </p:tgtEl>
                                        <p:attrNameLst>
                                          <p:attrName>style.visibility</p:attrName>
                                        </p:attrNameLst>
                                      </p:cBhvr>
                                      <p:to>
                                        <p:strVal val="visible"/>
                                      </p:to>
                                    </p:set>
                                    <p:anim calcmode="lin" valueType="num">
                                      <p:cBhvr>
                                        <p:cTn id="67" dur="1000" fill="hold"/>
                                        <p:tgtEl>
                                          <p:spTgt spid="83990"/>
                                        </p:tgtEl>
                                        <p:attrNameLst>
                                          <p:attrName>ppt_x</p:attrName>
                                        </p:attrNameLst>
                                      </p:cBhvr>
                                      <p:tavLst>
                                        <p:tav tm="0">
                                          <p:val>
                                            <p:strVal val="#ppt_x-.2"/>
                                          </p:val>
                                        </p:tav>
                                        <p:tav tm="100000">
                                          <p:val>
                                            <p:strVal val="#ppt_x"/>
                                          </p:val>
                                        </p:tav>
                                      </p:tavLst>
                                    </p:anim>
                                    <p:anim calcmode="lin" valueType="num">
                                      <p:cBhvr>
                                        <p:cTn id="68" dur="1000" fill="hold"/>
                                        <p:tgtEl>
                                          <p:spTgt spid="83990"/>
                                        </p:tgtEl>
                                        <p:attrNameLst>
                                          <p:attrName>ppt_y</p:attrName>
                                        </p:attrNameLst>
                                      </p:cBhvr>
                                      <p:tavLst>
                                        <p:tav tm="0">
                                          <p:val>
                                            <p:strVal val="#ppt_y"/>
                                          </p:val>
                                        </p:tav>
                                        <p:tav tm="100000">
                                          <p:val>
                                            <p:strVal val="#ppt_y"/>
                                          </p:val>
                                        </p:tav>
                                      </p:tavLst>
                                    </p:anim>
                                    <p:animEffect transition="in" filter="wipe(right)" prLst="gradientSize: 0.1">
                                      <p:cBhvr>
                                        <p:cTn id="69" dur="1000"/>
                                        <p:tgtEl>
                                          <p:spTgt spid="83990"/>
                                        </p:tgtEl>
                                      </p:cBhvr>
                                    </p:animEffect>
                                  </p:childTnLst>
                                </p:cTn>
                              </p:par>
                              <p:par>
                                <p:cTn id="70" presetID="29" presetClass="entr" presetSubtype="0" fill="hold" grpId="0" nodeType="withEffect">
                                  <p:stCondLst>
                                    <p:cond delay="0"/>
                                  </p:stCondLst>
                                  <p:childTnLst>
                                    <p:set>
                                      <p:cBhvr>
                                        <p:cTn id="71" dur="1" fill="hold">
                                          <p:stCondLst>
                                            <p:cond delay="0"/>
                                          </p:stCondLst>
                                        </p:cTn>
                                        <p:tgtEl>
                                          <p:spTgt spid="3"/>
                                        </p:tgtEl>
                                        <p:attrNameLst>
                                          <p:attrName>style.visibility</p:attrName>
                                        </p:attrNameLst>
                                      </p:cBhvr>
                                      <p:to>
                                        <p:strVal val="visible"/>
                                      </p:to>
                                    </p:set>
                                    <p:anim calcmode="lin" valueType="num">
                                      <p:cBhvr>
                                        <p:cTn id="72" dur="1000" fill="hold"/>
                                        <p:tgtEl>
                                          <p:spTgt spid="3"/>
                                        </p:tgtEl>
                                        <p:attrNameLst>
                                          <p:attrName>ppt_x</p:attrName>
                                        </p:attrNameLst>
                                      </p:cBhvr>
                                      <p:tavLst>
                                        <p:tav tm="0">
                                          <p:val>
                                            <p:strVal val="#ppt_x-.2"/>
                                          </p:val>
                                        </p:tav>
                                        <p:tav tm="100000">
                                          <p:val>
                                            <p:strVal val="#ppt_x"/>
                                          </p:val>
                                        </p:tav>
                                      </p:tavLst>
                                    </p:anim>
                                    <p:anim calcmode="lin" valueType="num">
                                      <p:cBhvr>
                                        <p:cTn id="73"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74" dur="1000"/>
                                        <p:tgtEl>
                                          <p:spTgt spid="3"/>
                                        </p:tgtEl>
                                      </p:cBhvr>
                                    </p:animEffect>
                                  </p:childTnLst>
                                </p:cTn>
                              </p:par>
                              <p:par>
                                <p:cTn id="75" presetID="29" presetClass="entr" presetSubtype="0"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p:cTn id="77" dur="1000" fill="hold"/>
                                        <p:tgtEl>
                                          <p:spTgt spid="4"/>
                                        </p:tgtEl>
                                        <p:attrNameLst>
                                          <p:attrName>ppt_x</p:attrName>
                                        </p:attrNameLst>
                                      </p:cBhvr>
                                      <p:tavLst>
                                        <p:tav tm="0">
                                          <p:val>
                                            <p:strVal val="#ppt_x-.2"/>
                                          </p:val>
                                        </p:tav>
                                        <p:tav tm="100000">
                                          <p:val>
                                            <p:strVal val="#ppt_x"/>
                                          </p:val>
                                        </p:tav>
                                      </p:tavLst>
                                    </p:anim>
                                    <p:anim calcmode="lin" valueType="num">
                                      <p:cBhvr>
                                        <p:cTn id="78"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79" dur="1000"/>
                                        <p:tgtEl>
                                          <p:spTgt spid="4"/>
                                        </p:tgtEl>
                                      </p:cBhvr>
                                    </p:animEffect>
                                  </p:childTnLst>
                                </p:cTn>
                              </p:par>
                              <p:par>
                                <p:cTn id="80" presetID="29" presetClass="entr" presetSubtype="0" fill="hold" nodeType="withEffect">
                                  <p:stCondLst>
                                    <p:cond delay="0"/>
                                  </p:stCondLst>
                                  <p:childTnLst>
                                    <p:set>
                                      <p:cBhvr>
                                        <p:cTn id="81" dur="1" fill="hold">
                                          <p:stCondLst>
                                            <p:cond delay="0"/>
                                          </p:stCondLst>
                                        </p:cTn>
                                        <p:tgtEl>
                                          <p:spTgt spid="86112"/>
                                        </p:tgtEl>
                                        <p:attrNameLst>
                                          <p:attrName>style.visibility</p:attrName>
                                        </p:attrNameLst>
                                      </p:cBhvr>
                                      <p:to>
                                        <p:strVal val="visible"/>
                                      </p:to>
                                    </p:set>
                                    <p:anim calcmode="lin" valueType="num">
                                      <p:cBhvr>
                                        <p:cTn id="82" dur="1000" fill="hold"/>
                                        <p:tgtEl>
                                          <p:spTgt spid="86112"/>
                                        </p:tgtEl>
                                        <p:attrNameLst>
                                          <p:attrName>ppt_x</p:attrName>
                                        </p:attrNameLst>
                                      </p:cBhvr>
                                      <p:tavLst>
                                        <p:tav tm="0">
                                          <p:val>
                                            <p:strVal val="#ppt_x-.2"/>
                                          </p:val>
                                        </p:tav>
                                        <p:tav tm="100000">
                                          <p:val>
                                            <p:strVal val="#ppt_x"/>
                                          </p:val>
                                        </p:tav>
                                      </p:tavLst>
                                    </p:anim>
                                    <p:anim calcmode="lin" valueType="num">
                                      <p:cBhvr>
                                        <p:cTn id="83" dur="1000" fill="hold"/>
                                        <p:tgtEl>
                                          <p:spTgt spid="86112"/>
                                        </p:tgtEl>
                                        <p:attrNameLst>
                                          <p:attrName>ppt_y</p:attrName>
                                        </p:attrNameLst>
                                      </p:cBhvr>
                                      <p:tavLst>
                                        <p:tav tm="0">
                                          <p:val>
                                            <p:strVal val="#ppt_y"/>
                                          </p:val>
                                        </p:tav>
                                        <p:tav tm="100000">
                                          <p:val>
                                            <p:strVal val="#ppt_y"/>
                                          </p:val>
                                        </p:tav>
                                      </p:tavLst>
                                    </p:anim>
                                    <p:animEffect transition="in" filter="wipe(right)" prLst="gradientSize: 0.1">
                                      <p:cBhvr>
                                        <p:cTn id="84" dur="1000"/>
                                        <p:tgtEl>
                                          <p:spTgt spid="86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69" grpId="0"/>
      <p:bldP spid="78" grpId="0" animBg="1"/>
      <p:bldP spid="79" grpId="0" animBg="1"/>
      <p:bldP spid="80" grpId="0" animBg="1"/>
      <p:bldP spid="83976" grpId="0"/>
      <p:bldP spid="83977" grpId="0"/>
      <p:bldP spid="83978" grpId="0"/>
      <p:bldP spid="2" grpId="0" animBg="1"/>
      <p:bldP spid="83989" grpId="0"/>
      <p:bldP spid="83990"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srcRect/>
          <a:stretch>
            <a:fillRect/>
          </a:stretch>
        </p:blipFill>
        <p:spPr bwMode="auto">
          <a:xfrm>
            <a:off x="0" y="0"/>
            <a:ext cx="12192000" cy="6880225"/>
          </a:xfrm>
          <a:prstGeom prst="rect">
            <a:avLst/>
          </a:prstGeom>
          <a:noFill/>
          <a:ln w="9525">
            <a:noFill/>
            <a:miter lim="800000"/>
            <a:headEnd/>
            <a:tailEnd/>
          </a:ln>
        </p:spPr>
      </p:pic>
      <p:sp>
        <p:nvSpPr>
          <p:cNvPr id="6" name="副标题 4"/>
          <p:cNvSpPr txBox="1">
            <a:spLocks/>
          </p:cNvSpPr>
          <p:nvPr/>
        </p:nvSpPr>
        <p:spPr bwMode="auto">
          <a:xfrm>
            <a:off x="10001250" y="6429375"/>
            <a:ext cx="1879600" cy="266700"/>
          </a:xfrm>
          <a:prstGeom prst="rect">
            <a:avLst/>
          </a:prstGeom>
          <a:noFill/>
          <a:ln w="9525">
            <a:noFill/>
            <a:miter lim="800000"/>
            <a:headEnd/>
            <a:tailEnd/>
          </a:ln>
        </p:spPr>
        <p:txBody>
          <a:bodyPr/>
          <a:lstStyle/>
          <a:p>
            <a:pPr algn="ctr" fontAlgn="auto">
              <a:spcBef>
                <a:spcPct val="20000"/>
              </a:spcBef>
              <a:spcAft>
                <a:spcPts val="0"/>
              </a:spcAft>
              <a:buFont typeface="Arial" charset="0"/>
              <a:buNone/>
              <a:defRPr/>
            </a:pPr>
            <a:r>
              <a:rPr lang="en-US" altLang="zh-CN" sz="1100" dirty="0" err="1">
                <a:solidFill>
                  <a:schemeClr val="tx1">
                    <a:tint val="75000"/>
                  </a:schemeClr>
                </a:solidFill>
                <a:latin typeface="+mn-lt"/>
                <a:ea typeface="+mn-ea"/>
              </a:rPr>
              <a:t>Jasmine.More</a:t>
            </a:r>
            <a:endParaRPr lang="zh-CN" altLang="en-US" sz="1100" dirty="0">
              <a:solidFill>
                <a:schemeClr val="tx1">
                  <a:tint val="75000"/>
                </a:schemeClr>
              </a:solidFill>
              <a:latin typeface="+mn-lt"/>
              <a:ea typeface="+mn-ea"/>
            </a:endParaRPr>
          </a:p>
        </p:txBody>
      </p:sp>
      <p:sp>
        <p:nvSpPr>
          <p:cNvPr id="4" name="副标题 4"/>
          <p:cNvSpPr txBox="1">
            <a:spLocks/>
          </p:cNvSpPr>
          <p:nvPr/>
        </p:nvSpPr>
        <p:spPr bwMode="auto">
          <a:xfrm>
            <a:off x="1589088" y="1989138"/>
            <a:ext cx="8966200" cy="1143000"/>
          </a:xfrm>
          <a:prstGeom prst="rect">
            <a:avLst/>
          </a:prstGeom>
          <a:noFill/>
          <a:ln w="9525">
            <a:noFill/>
            <a:miter lim="800000"/>
            <a:headEnd/>
            <a:tailEnd/>
          </a:ln>
        </p:spPr>
        <p:txBody>
          <a:bodyPr/>
          <a:lstStyle/>
          <a:p>
            <a:pPr>
              <a:defRPr/>
            </a:pPr>
            <a:r>
              <a:rPr lang="en-US" altLang="zh-CN" sz="6000">
                <a:solidFill>
                  <a:srgbClr val="A5A5A5"/>
                </a:solidFill>
                <a:effectLst>
                  <a:outerShdw blurRad="38100" dist="38100" dir="2700000" algn="tl">
                    <a:srgbClr val="C0C0C0"/>
                  </a:outerShdw>
                </a:effectLst>
                <a:latin typeface="微软雅黑" pitchFamily="34" charset="-122"/>
                <a:ea typeface="微软雅黑" pitchFamily="34" charset="-122"/>
              </a:rPr>
              <a:t>5.1  </a:t>
            </a:r>
            <a:r>
              <a:rPr lang="zh-CN" altLang="en-US" sz="6000">
                <a:solidFill>
                  <a:srgbClr val="A5A5A5"/>
                </a:solidFill>
                <a:effectLst>
                  <a:outerShdw blurRad="38100" dist="38100" dir="2700000" algn="tl">
                    <a:srgbClr val="C0C0C0"/>
                  </a:outerShdw>
                </a:effectLst>
                <a:latin typeface="微软雅黑" pitchFamily="34" charset="-122"/>
                <a:ea typeface="微软雅黑" pitchFamily="34" charset="-122"/>
              </a:rPr>
              <a:t>话题检测与跟踪概述</a:t>
            </a:r>
            <a:r>
              <a:rPr lang="zh-CN" altLang="en-US"/>
              <a:t> </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文本框 4"/>
          <p:cNvSpPr>
            <a:spLocks noChangeArrowheads="1"/>
          </p:cNvSpPr>
          <p:nvPr/>
        </p:nvSpPr>
        <p:spPr bwMode="auto">
          <a:xfrm>
            <a:off x="1493838" y="260350"/>
            <a:ext cx="7770812" cy="701675"/>
          </a:xfrm>
          <a:prstGeom prst="rect">
            <a:avLst/>
          </a:prstGeom>
          <a:noFill/>
          <a:ln w="9525">
            <a:noFill/>
            <a:miter lim="800000"/>
            <a:headEnd/>
            <a:tailEnd/>
          </a:ln>
        </p:spPr>
        <p:txBody>
          <a:bodyPr>
            <a:spAutoFit/>
          </a:bodyPr>
          <a:lstStyle/>
          <a:p>
            <a:r>
              <a:rPr lang="zh-CN" altLang="en-US" sz="4000">
                <a:solidFill>
                  <a:srgbClr val="31B5D6"/>
                </a:solidFill>
                <a:latin typeface="微软雅黑" pitchFamily="34" charset="-122"/>
                <a:ea typeface="微软雅黑" pitchFamily="34" charset="-122"/>
                <a:cs typeface="华康俪金黑W8(P)"/>
                <a:sym typeface="Calibri" pitchFamily="34" charset="0"/>
              </a:rPr>
              <a:t>话题检测与跟踪的定义</a:t>
            </a:r>
          </a:p>
        </p:txBody>
      </p:sp>
      <p:sp>
        <p:nvSpPr>
          <p:cNvPr id="19458" name="直接连接符 13"/>
          <p:cNvSpPr>
            <a:spLocks noChangeShapeType="1"/>
          </p:cNvSpPr>
          <p:nvPr/>
        </p:nvSpPr>
        <p:spPr bwMode="auto">
          <a:xfrm>
            <a:off x="674688" y="927100"/>
            <a:ext cx="8313737" cy="0"/>
          </a:xfrm>
          <a:prstGeom prst="line">
            <a:avLst/>
          </a:prstGeom>
          <a:noFill/>
          <a:ln w="6350">
            <a:solidFill>
              <a:srgbClr val="4A7EBB">
                <a:alpha val="25098"/>
              </a:srgbClr>
            </a:solidFill>
            <a:bevel/>
            <a:headEnd/>
            <a:tailEnd/>
          </a:ln>
        </p:spPr>
        <p:txBody>
          <a:bodyPr/>
          <a:lstStyle/>
          <a:p>
            <a:endParaRPr lang="zh-CN" altLang="en-US"/>
          </a:p>
        </p:txBody>
      </p:sp>
      <p:pic>
        <p:nvPicPr>
          <p:cNvPr id="23" name="Picture 2" descr="C:\Users\Administrator\Desktop\25p1ckfib9.gif"/>
          <p:cNvPicPr>
            <a:picLocks noChangeAspect="1" noChangeArrowheads="1"/>
          </p:cNvPicPr>
          <p:nvPr/>
        </p:nvPicPr>
        <p:blipFill>
          <a:blip r:embed="rId2" cstate="print">
            <a:extLst/>
          </a:blip>
          <a:srcRect/>
          <a:stretch>
            <a:fillRect/>
          </a:stretch>
        </p:blipFill>
        <p:spPr bwMode="auto">
          <a:xfrm>
            <a:off x="304369" y="162436"/>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9460" name="Picture 18" descr="00302652008_e8d7a9c0 (1)"/>
          <p:cNvPicPr>
            <a:picLocks noChangeAspect="1" noChangeArrowheads="1"/>
          </p:cNvPicPr>
          <p:nvPr/>
        </p:nvPicPr>
        <p:blipFill>
          <a:blip r:embed="rId3"/>
          <a:srcRect/>
          <a:stretch>
            <a:fillRect/>
          </a:stretch>
        </p:blipFill>
        <p:spPr bwMode="auto">
          <a:xfrm>
            <a:off x="623888" y="1282700"/>
            <a:ext cx="2751137" cy="2249488"/>
          </a:xfrm>
          <a:prstGeom prst="rect">
            <a:avLst/>
          </a:prstGeom>
          <a:solidFill>
            <a:schemeClr val="tx1"/>
          </a:solidFill>
          <a:ln w="9525">
            <a:noFill/>
            <a:miter lim="800000"/>
            <a:headEnd/>
            <a:tailEnd/>
          </a:ln>
        </p:spPr>
      </p:pic>
      <p:pic>
        <p:nvPicPr>
          <p:cNvPr id="19461" name="Picture 24" descr="timg (1)"/>
          <p:cNvPicPr>
            <a:picLocks noChangeAspect="1" noChangeArrowheads="1"/>
          </p:cNvPicPr>
          <p:nvPr/>
        </p:nvPicPr>
        <p:blipFill>
          <a:blip r:embed="rId4"/>
          <a:srcRect/>
          <a:stretch>
            <a:fillRect/>
          </a:stretch>
        </p:blipFill>
        <p:spPr bwMode="auto">
          <a:xfrm>
            <a:off x="6469063" y="1103313"/>
            <a:ext cx="2224087" cy="1470025"/>
          </a:xfrm>
          <a:prstGeom prst="rect">
            <a:avLst/>
          </a:prstGeom>
          <a:noFill/>
          <a:ln w="9525">
            <a:noFill/>
            <a:miter lim="800000"/>
            <a:headEnd/>
            <a:tailEnd/>
          </a:ln>
        </p:spPr>
      </p:pic>
      <p:pic>
        <p:nvPicPr>
          <p:cNvPr id="19462" name="Picture 26" descr="huati_th"/>
          <p:cNvPicPr>
            <a:picLocks noChangeAspect="1" noChangeArrowheads="1"/>
          </p:cNvPicPr>
          <p:nvPr/>
        </p:nvPicPr>
        <p:blipFill>
          <a:blip r:embed="rId5"/>
          <a:srcRect/>
          <a:stretch>
            <a:fillRect/>
          </a:stretch>
        </p:blipFill>
        <p:spPr bwMode="auto">
          <a:xfrm>
            <a:off x="1120775" y="4354513"/>
            <a:ext cx="3390900" cy="1893887"/>
          </a:xfrm>
          <a:prstGeom prst="rect">
            <a:avLst/>
          </a:prstGeom>
          <a:noFill/>
          <a:ln w="9525">
            <a:noFill/>
            <a:miter lim="800000"/>
            <a:headEnd/>
            <a:tailEnd/>
          </a:ln>
        </p:spPr>
      </p:pic>
      <p:pic>
        <p:nvPicPr>
          <p:cNvPr id="19463" name="Picture 23" descr="timg (2)"/>
          <p:cNvPicPr>
            <a:picLocks noChangeAspect="1" noChangeArrowheads="1"/>
          </p:cNvPicPr>
          <p:nvPr/>
        </p:nvPicPr>
        <p:blipFill>
          <a:blip r:embed="rId6"/>
          <a:srcRect/>
          <a:stretch>
            <a:fillRect/>
          </a:stretch>
        </p:blipFill>
        <p:spPr bwMode="auto">
          <a:xfrm>
            <a:off x="7429500" y="2089150"/>
            <a:ext cx="2222500" cy="1362075"/>
          </a:xfrm>
          <a:prstGeom prst="rect">
            <a:avLst/>
          </a:prstGeom>
          <a:noFill/>
          <a:ln w="9525">
            <a:noFill/>
            <a:miter lim="800000"/>
            <a:headEnd/>
            <a:tailEnd/>
          </a:ln>
        </p:spPr>
      </p:pic>
      <p:pic>
        <p:nvPicPr>
          <p:cNvPr id="19464" name="Picture 21" descr="timg"/>
          <p:cNvPicPr>
            <a:picLocks noChangeAspect="1" noChangeArrowheads="1"/>
          </p:cNvPicPr>
          <p:nvPr/>
        </p:nvPicPr>
        <p:blipFill>
          <a:blip r:embed="rId7"/>
          <a:srcRect/>
          <a:stretch>
            <a:fillRect/>
          </a:stretch>
        </p:blipFill>
        <p:spPr bwMode="auto">
          <a:xfrm>
            <a:off x="6392863" y="3171825"/>
            <a:ext cx="2298700" cy="1377950"/>
          </a:xfrm>
          <a:prstGeom prst="rect">
            <a:avLst/>
          </a:prstGeom>
          <a:noFill/>
          <a:ln w="9525">
            <a:noFill/>
            <a:miter lim="800000"/>
            <a:headEnd/>
            <a:tailEnd/>
          </a:ln>
        </p:spPr>
      </p:pic>
      <p:sp>
        <p:nvSpPr>
          <p:cNvPr id="19465" name="AutoShape 39"/>
          <p:cNvSpPr>
            <a:spLocks noChangeArrowheads="1"/>
          </p:cNvSpPr>
          <p:nvPr/>
        </p:nvSpPr>
        <p:spPr bwMode="auto">
          <a:xfrm>
            <a:off x="5224463" y="2168525"/>
            <a:ext cx="993775" cy="669925"/>
          </a:xfrm>
          <a:prstGeom prst="rightArrow">
            <a:avLst>
              <a:gd name="adj1" fmla="val 50000"/>
              <a:gd name="adj2" fmla="val 37085"/>
            </a:avLst>
          </a:prstGeom>
          <a:solidFill>
            <a:schemeClr val="accent1"/>
          </a:solidFill>
          <a:ln w="9525">
            <a:solidFill>
              <a:schemeClr val="tx1"/>
            </a:solidFill>
            <a:miter lim="800000"/>
            <a:headEnd/>
            <a:tailEnd/>
          </a:ln>
        </p:spPr>
        <p:txBody>
          <a:bodyPr wrap="none" anchor="ctr"/>
          <a:lstStyle/>
          <a:p>
            <a:endParaRPr lang="zh-CN" altLang="en-US"/>
          </a:p>
        </p:txBody>
      </p:sp>
      <p:sp>
        <p:nvSpPr>
          <p:cNvPr id="19466" name="AutoShape 40"/>
          <p:cNvSpPr>
            <a:spLocks noChangeArrowheads="1"/>
          </p:cNvSpPr>
          <p:nvPr/>
        </p:nvSpPr>
        <p:spPr bwMode="auto">
          <a:xfrm rot="10800000">
            <a:off x="7358063" y="4608513"/>
            <a:ext cx="1220787" cy="1330325"/>
          </a:xfrm>
          <a:custGeom>
            <a:avLst/>
            <a:gdLst>
              <a:gd name="T0" fmla="*/ 2147483647 w 21600"/>
              <a:gd name="T1" fmla="*/ 0 h 21600"/>
              <a:gd name="T2" fmla="*/ 2147483647 w 21600"/>
              <a:gd name="T3" fmla="*/ 2147483647 h 21600"/>
              <a:gd name="T4" fmla="*/ 584386230 w 21600"/>
              <a:gd name="T5" fmla="*/ 2147483647 h 21600"/>
              <a:gd name="T6" fmla="*/ 2147483647 w 21600"/>
              <a:gd name="T7" fmla="*/ 1420181042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19467" name="AutoShape 41"/>
          <p:cNvSpPr>
            <a:spLocks noChangeArrowheads="1"/>
          </p:cNvSpPr>
          <p:nvPr/>
        </p:nvSpPr>
        <p:spPr bwMode="auto">
          <a:xfrm>
            <a:off x="4640263" y="4406900"/>
            <a:ext cx="1663700" cy="1323975"/>
          </a:xfrm>
          <a:prstGeom prst="wedgeRoundRectCallout">
            <a:avLst>
              <a:gd name="adj1" fmla="val -45898"/>
              <a:gd name="adj2" fmla="val 66787"/>
              <a:gd name="adj3" fmla="val 16667"/>
            </a:avLst>
          </a:prstGeom>
          <a:solidFill>
            <a:schemeClr val="accent1"/>
          </a:solidFill>
          <a:ln w="9525">
            <a:solidFill>
              <a:schemeClr val="tx1"/>
            </a:solidFill>
            <a:miter lim="800000"/>
            <a:headEnd/>
            <a:tailEnd/>
          </a:ln>
        </p:spPr>
        <p:txBody>
          <a:bodyPr/>
          <a:lstStyle/>
          <a:p>
            <a:r>
              <a:rPr lang="zh-CN" altLang="en-US" sz="2000">
                <a:ea typeface="微软雅黑" pitchFamily="34" charset="-122"/>
              </a:rPr>
              <a:t>话题：</a:t>
            </a:r>
          </a:p>
          <a:p>
            <a:r>
              <a:rPr lang="zh-CN" altLang="en-US" sz="2000">
                <a:ea typeface="微软雅黑" pitchFamily="34" charset="-122"/>
              </a:rPr>
              <a:t>相关新闻故事的集合。</a:t>
            </a:r>
          </a:p>
        </p:txBody>
      </p:sp>
      <p:sp>
        <p:nvSpPr>
          <p:cNvPr id="19468" name="AutoShape 43"/>
          <p:cNvSpPr>
            <a:spLocks noChangeArrowheads="1"/>
          </p:cNvSpPr>
          <p:nvPr/>
        </p:nvSpPr>
        <p:spPr bwMode="auto">
          <a:xfrm>
            <a:off x="9950450" y="1558925"/>
            <a:ext cx="1463675" cy="1477963"/>
          </a:xfrm>
          <a:prstGeom prst="wedgeRoundRectCallout">
            <a:avLst>
              <a:gd name="adj1" fmla="val -51301"/>
              <a:gd name="adj2" fmla="val 69440"/>
              <a:gd name="adj3" fmla="val 16667"/>
            </a:avLst>
          </a:prstGeom>
          <a:solidFill>
            <a:schemeClr val="accent1"/>
          </a:solidFill>
          <a:ln w="9525">
            <a:solidFill>
              <a:schemeClr val="tx1"/>
            </a:solidFill>
            <a:miter lim="800000"/>
            <a:headEnd/>
            <a:tailEnd/>
          </a:ln>
        </p:spPr>
        <p:txBody>
          <a:bodyPr/>
          <a:lstStyle/>
          <a:p>
            <a:r>
              <a:rPr lang="zh-CN" altLang="en-US" sz="2000">
                <a:ea typeface="微软雅黑" pitchFamily="34" charset="-122"/>
              </a:rPr>
              <a:t>故事：</a:t>
            </a:r>
          </a:p>
          <a:p>
            <a:r>
              <a:rPr lang="zh-CN" altLang="en-US" sz="2000">
                <a:ea typeface="微软雅黑" pitchFamily="34" charset="-122"/>
              </a:rPr>
              <a:t>多个事件</a:t>
            </a:r>
          </a:p>
          <a:p>
            <a:r>
              <a:rPr lang="zh-CN" altLang="en-US" sz="2000">
                <a:ea typeface="微软雅黑" pitchFamily="34" charset="-122"/>
              </a:rPr>
              <a:t>的相关报道。</a:t>
            </a:r>
          </a:p>
        </p:txBody>
      </p:sp>
      <p:sp>
        <p:nvSpPr>
          <p:cNvPr id="19469" name="AutoShape 46"/>
          <p:cNvSpPr>
            <a:spLocks noChangeArrowheads="1"/>
          </p:cNvSpPr>
          <p:nvPr/>
        </p:nvSpPr>
        <p:spPr bwMode="auto">
          <a:xfrm>
            <a:off x="3733800" y="1443038"/>
            <a:ext cx="1141413" cy="1698625"/>
          </a:xfrm>
          <a:prstGeom prst="wedgeRoundRectCallout">
            <a:avLst>
              <a:gd name="adj1" fmla="val -74755"/>
              <a:gd name="adj2" fmla="val 59157"/>
              <a:gd name="adj3" fmla="val 16667"/>
            </a:avLst>
          </a:prstGeom>
          <a:solidFill>
            <a:schemeClr val="accent1"/>
          </a:solidFill>
          <a:ln w="9525">
            <a:solidFill>
              <a:schemeClr val="tx1"/>
            </a:solidFill>
            <a:miter lim="800000"/>
            <a:headEnd/>
            <a:tailEnd/>
          </a:ln>
        </p:spPr>
        <p:txBody>
          <a:bodyPr/>
          <a:lstStyle/>
          <a:p>
            <a:r>
              <a:rPr lang="zh-CN" altLang="en-US" sz="2000">
                <a:ea typeface="微软雅黑" pitchFamily="34" charset="-122"/>
              </a:rPr>
              <a:t>事件：</a:t>
            </a:r>
          </a:p>
          <a:p>
            <a:r>
              <a:rPr lang="zh-CN" altLang="en-US" sz="2000">
                <a:ea typeface="微软雅黑" pitchFamily="34" charset="-122"/>
              </a:rPr>
              <a:t>特定时间、地点发生的事情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p:cTn id="7" dur="1000" fill="hold"/>
                                        <p:tgtEl>
                                          <p:spTgt spid="19460"/>
                                        </p:tgtEl>
                                        <p:attrNameLst>
                                          <p:attrName>ppt_x</p:attrName>
                                        </p:attrNameLst>
                                      </p:cBhvr>
                                      <p:tavLst>
                                        <p:tav tm="0">
                                          <p:val>
                                            <p:strVal val="#ppt_x-.2"/>
                                          </p:val>
                                        </p:tav>
                                        <p:tav tm="100000">
                                          <p:val>
                                            <p:strVal val="#ppt_x"/>
                                          </p:val>
                                        </p:tav>
                                      </p:tavLst>
                                    </p:anim>
                                    <p:anim calcmode="lin" valueType="num">
                                      <p:cBhvr>
                                        <p:cTn id="8" dur="1000" fill="hold"/>
                                        <p:tgtEl>
                                          <p:spTgt spid="1946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9460"/>
                                        </p:tgtEl>
                                      </p:cBhvr>
                                    </p:animEffect>
                                  </p:childTnLst>
                                </p:cTn>
                              </p:par>
                              <p:par>
                                <p:cTn id="10" presetID="29" presetClass="entr" presetSubtype="0" fill="hold" nodeType="withEffect">
                                  <p:stCondLst>
                                    <p:cond delay="0"/>
                                  </p:stCondLst>
                                  <p:childTnLst>
                                    <p:set>
                                      <p:cBhvr>
                                        <p:cTn id="11" dur="1" fill="hold">
                                          <p:stCondLst>
                                            <p:cond delay="0"/>
                                          </p:stCondLst>
                                        </p:cTn>
                                        <p:tgtEl>
                                          <p:spTgt spid="19461"/>
                                        </p:tgtEl>
                                        <p:attrNameLst>
                                          <p:attrName>style.visibility</p:attrName>
                                        </p:attrNameLst>
                                      </p:cBhvr>
                                      <p:to>
                                        <p:strVal val="visible"/>
                                      </p:to>
                                    </p:set>
                                    <p:anim calcmode="lin" valueType="num">
                                      <p:cBhvr>
                                        <p:cTn id="12" dur="1000" fill="hold"/>
                                        <p:tgtEl>
                                          <p:spTgt spid="19461"/>
                                        </p:tgtEl>
                                        <p:attrNameLst>
                                          <p:attrName>ppt_x</p:attrName>
                                        </p:attrNameLst>
                                      </p:cBhvr>
                                      <p:tavLst>
                                        <p:tav tm="0">
                                          <p:val>
                                            <p:strVal val="#ppt_x-.2"/>
                                          </p:val>
                                        </p:tav>
                                        <p:tav tm="100000">
                                          <p:val>
                                            <p:strVal val="#ppt_x"/>
                                          </p:val>
                                        </p:tav>
                                      </p:tavLst>
                                    </p:anim>
                                    <p:anim calcmode="lin" valueType="num">
                                      <p:cBhvr>
                                        <p:cTn id="13" dur="1000" fill="hold"/>
                                        <p:tgtEl>
                                          <p:spTgt spid="19461"/>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9461"/>
                                        </p:tgtEl>
                                      </p:cBhvr>
                                    </p:animEffect>
                                  </p:childTnLst>
                                </p:cTn>
                              </p:par>
                              <p:par>
                                <p:cTn id="15" presetID="29" presetClass="entr" presetSubtype="0" fill="hold" nodeType="withEffect">
                                  <p:stCondLst>
                                    <p:cond delay="0"/>
                                  </p:stCondLst>
                                  <p:childTnLst>
                                    <p:set>
                                      <p:cBhvr>
                                        <p:cTn id="16" dur="1" fill="hold">
                                          <p:stCondLst>
                                            <p:cond delay="0"/>
                                          </p:stCondLst>
                                        </p:cTn>
                                        <p:tgtEl>
                                          <p:spTgt spid="19463"/>
                                        </p:tgtEl>
                                        <p:attrNameLst>
                                          <p:attrName>style.visibility</p:attrName>
                                        </p:attrNameLst>
                                      </p:cBhvr>
                                      <p:to>
                                        <p:strVal val="visible"/>
                                      </p:to>
                                    </p:set>
                                    <p:anim calcmode="lin" valueType="num">
                                      <p:cBhvr>
                                        <p:cTn id="17" dur="1000" fill="hold"/>
                                        <p:tgtEl>
                                          <p:spTgt spid="19463"/>
                                        </p:tgtEl>
                                        <p:attrNameLst>
                                          <p:attrName>ppt_x</p:attrName>
                                        </p:attrNameLst>
                                      </p:cBhvr>
                                      <p:tavLst>
                                        <p:tav tm="0">
                                          <p:val>
                                            <p:strVal val="#ppt_x-.2"/>
                                          </p:val>
                                        </p:tav>
                                        <p:tav tm="100000">
                                          <p:val>
                                            <p:strVal val="#ppt_x"/>
                                          </p:val>
                                        </p:tav>
                                      </p:tavLst>
                                    </p:anim>
                                    <p:anim calcmode="lin" valueType="num">
                                      <p:cBhvr>
                                        <p:cTn id="18" dur="1000" fill="hold"/>
                                        <p:tgtEl>
                                          <p:spTgt spid="19463"/>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9463"/>
                                        </p:tgtEl>
                                      </p:cBhvr>
                                    </p:animEffect>
                                  </p:childTnLst>
                                </p:cTn>
                              </p:par>
                              <p:par>
                                <p:cTn id="20" presetID="29" presetClass="entr" presetSubtype="0" fill="hold" nodeType="withEffect">
                                  <p:stCondLst>
                                    <p:cond delay="0"/>
                                  </p:stCondLst>
                                  <p:childTnLst>
                                    <p:set>
                                      <p:cBhvr>
                                        <p:cTn id="21" dur="1" fill="hold">
                                          <p:stCondLst>
                                            <p:cond delay="0"/>
                                          </p:stCondLst>
                                        </p:cTn>
                                        <p:tgtEl>
                                          <p:spTgt spid="19464"/>
                                        </p:tgtEl>
                                        <p:attrNameLst>
                                          <p:attrName>style.visibility</p:attrName>
                                        </p:attrNameLst>
                                      </p:cBhvr>
                                      <p:to>
                                        <p:strVal val="visible"/>
                                      </p:to>
                                    </p:set>
                                    <p:anim calcmode="lin" valueType="num">
                                      <p:cBhvr>
                                        <p:cTn id="22" dur="1000" fill="hold"/>
                                        <p:tgtEl>
                                          <p:spTgt spid="19464"/>
                                        </p:tgtEl>
                                        <p:attrNameLst>
                                          <p:attrName>ppt_x</p:attrName>
                                        </p:attrNameLst>
                                      </p:cBhvr>
                                      <p:tavLst>
                                        <p:tav tm="0">
                                          <p:val>
                                            <p:strVal val="#ppt_x-.2"/>
                                          </p:val>
                                        </p:tav>
                                        <p:tav tm="100000">
                                          <p:val>
                                            <p:strVal val="#ppt_x"/>
                                          </p:val>
                                        </p:tav>
                                      </p:tavLst>
                                    </p:anim>
                                    <p:anim calcmode="lin" valueType="num">
                                      <p:cBhvr>
                                        <p:cTn id="23" dur="1000" fill="hold"/>
                                        <p:tgtEl>
                                          <p:spTgt spid="19464"/>
                                        </p:tgtEl>
                                        <p:attrNameLst>
                                          <p:attrName>ppt_y</p:attrName>
                                        </p:attrNameLst>
                                      </p:cBhvr>
                                      <p:tavLst>
                                        <p:tav tm="0">
                                          <p:val>
                                            <p:strVal val="#ppt_y"/>
                                          </p:val>
                                        </p:tav>
                                        <p:tav tm="100000">
                                          <p:val>
                                            <p:strVal val="#ppt_y"/>
                                          </p:val>
                                        </p:tav>
                                      </p:tavLst>
                                    </p:anim>
                                    <p:animEffect transition="in" filter="wipe(right)" prLst="gradientSize: 0.1">
                                      <p:cBhvr>
                                        <p:cTn id="24" dur="1000"/>
                                        <p:tgtEl>
                                          <p:spTgt spid="19464"/>
                                        </p:tgtEl>
                                      </p:cBhvr>
                                    </p:animEffect>
                                  </p:childTnLst>
                                </p:cTn>
                              </p:par>
                              <p:par>
                                <p:cTn id="25" presetID="29" presetClass="entr" presetSubtype="0" fill="hold" grpId="0" nodeType="withEffect">
                                  <p:stCondLst>
                                    <p:cond delay="0"/>
                                  </p:stCondLst>
                                  <p:childTnLst>
                                    <p:set>
                                      <p:cBhvr>
                                        <p:cTn id="26" dur="1" fill="hold">
                                          <p:stCondLst>
                                            <p:cond delay="0"/>
                                          </p:stCondLst>
                                        </p:cTn>
                                        <p:tgtEl>
                                          <p:spTgt spid="19465"/>
                                        </p:tgtEl>
                                        <p:attrNameLst>
                                          <p:attrName>style.visibility</p:attrName>
                                        </p:attrNameLst>
                                      </p:cBhvr>
                                      <p:to>
                                        <p:strVal val="visible"/>
                                      </p:to>
                                    </p:set>
                                    <p:anim calcmode="lin" valueType="num">
                                      <p:cBhvr>
                                        <p:cTn id="27" dur="1000" fill="hold"/>
                                        <p:tgtEl>
                                          <p:spTgt spid="19465"/>
                                        </p:tgtEl>
                                        <p:attrNameLst>
                                          <p:attrName>ppt_x</p:attrName>
                                        </p:attrNameLst>
                                      </p:cBhvr>
                                      <p:tavLst>
                                        <p:tav tm="0">
                                          <p:val>
                                            <p:strVal val="#ppt_x-.2"/>
                                          </p:val>
                                        </p:tav>
                                        <p:tav tm="100000">
                                          <p:val>
                                            <p:strVal val="#ppt_x"/>
                                          </p:val>
                                        </p:tav>
                                      </p:tavLst>
                                    </p:anim>
                                    <p:anim calcmode="lin" valueType="num">
                                      <p:cBhvr>
                                        <p:cTn id="28" dur="1000" fill="hold"/>
                                        <p:tgtEl>
                                          <p:spTgt spid="19465"/>
                                        </p:tgtEl>
                                        <p:attrNameLst>
                                          <p:attrName>ppt_y</p:attrName>
                                        </p:attrNameLst>
                                      </p:cBhvr>
                                      <p:tavLst>
                                        <p:tav tm="0">
                                          <p:val>
                                            <p:strVal val="#ppt_y"/>
                                          </p:val>
                                        </p:tav>
                                        <p:tav tm="100000">
                                          <p:val>
                                            <p:strVal val="#ppt_y"/>
                                          </p:val>
                                        </p:tav>
                                      </p:tavLst>
                                    </p:anim>
                                    <p:animEffect transition="in" filter="wipe(right)" prLst="gradientSize: 0.1">
                                      <p:cBhvr>
                                        <p:cTn id="29" dur="1000"/>
                                        <p:tgtEl>
                                          <p:spTgt spid="19465"/>
                                        </p:tgtEl>
                                      </p:cBhvr>
                                    </p:animEffect>
                                  </p:childTnLst>
                                </p:cTn>
                              </p:par>
                              <p:par>
                                <p:cTn id="30" presetID="29" presetClass="entr" presetSubtype="0" fill="hold" grpId="0" nodeType="withEffect">
                                  <p:stCondLst>
                                    <p:cond delay="0"/>
                                  </p:stCondLst>
                                  <p:childTnLst>
                                    <p:set>
                                      <p:cBhvr>
                                        <p:cTn id="31" dur="1" fill="hold">
                                          <p:stCondLst>
                                            <p:cond delay="0"/>
                                          </p:stCondLst>
                                        </p:cTn>
                                        <p:tgtEl>
                                          <p:spTgt spid="19468"/>
                                        </p:tgtEl>
                                        <p:attrNameLst>
                                          <p:attrName>style.visibility</p:attrName>
                                        </p:attrNameLst>
                                      </p:cBhvr>
                                      <p:to>
                                        <p:strVal val="visible"/>
                                      </p:to>
                                    </p:set>
                                    <p:anim calcmode="lin" valueType="num">
                                      <p:cBhvr>
                                        <p:cTn id="32" dur="1000" fill="hold"/>
                                        <p:tgtEl>
                                          <p:spTgt spid="19468"/>
                                        </p:tgtEl>
                                        <p:attrNameLst>
                                          <p:attrName>ppt_x</p:attrName>
                                        </p:attrNameLst>
                                      </p:cBhvr>
                                      <p:tavLst>
                                        <p:tav tm="0">
                                          <p:val>
                                            <p:strVal val="#ppt_x-.2"/>
                                          </p:val>
                                        </p:tav>
                                        <p:tav tm="100000">
                                          <p:val>
                                            <p:strVal val="#ppt_x"/>
                                          </p:val>
                                        </p:tav>
                                      </p:tavLst>
                                    </p:anim>
                                    <p:anim calcmode="lin" valueType="num">
                                      <p:cBhvr>
                                        <p:cTn id="33" dur="1000" fill="hold"/>
                                        <p:tgtEl>
                                          <p:spTgt spid="19468"/>
                                        </p:tgtEl>
                                        <p:attrNameLst>
                                          <p:attrName>ppt_y</p:attrName>
                                        </p:attrNameLst>
                                      </p:cBhvr>
                                      <p:tavLst>
                                        <p:tav tm="0">
                                          <p:val>
                                            <p:strVal val="#ppt_y"/>
                                          </p:val>
                                        </p:tav>
                                        <p:tav tm="100000">
                                          <p:val>
                                            <p:strVal val="#ppt_y"/>
                                          </p:val>
                                        </p:tav>
                                      </p:tavLst>
                                    </p:anim>
                                    <p:animEffect transition="in" filter="wipe(right)" prLst="gradientSize: 0.1">
                                      <p:cBhvr>
                                        <p:cTn id="34" dur="1000"/>
                                        <p:tgtEl>
                                          <p:spTgt spid="19468"/>
                                        </p:tgtEl>
                                      </p:cBhvr>
                                    </p:animEffect>
                                  </p:childTnLst>
                                </p:cTn>
                              </p:par>
                              <p:par>
                                <p:cTn id="35" presetID="29" presetClass="entr" presetSubtype="0" fill="hold" grpId="0" nodeType="withEffect">
                                  <p:stCondLst>
                                    <p:cond delay="0"/>
                                  </p:stCondLst>
                                  <p:childTnLst>
                                    <p:set>
                                      <p:cBhvr>
                                        <p:cTn id="36" dur="1" fill="hold">
                                          <p:stCondLst>
                                            <p:cond delay="0"/>
                                          </p:stCondLst>
                                        </p:cTn>
                                        <p:tgtEl>
                                          <p:spTgt spid="19469"/>
                                        </p:tgtEl>
                                        <p:attrNameLst>
                                          <p:attrName>style.visibility</p:attrName>
                                        </p:attrNameLst>
                                      </p:cBhvr>
                                      <p:to>
                                        <p:strVal val="visible"/>
                                      </p:to>
                                    </p:set>
                                    <p:anim calcmode="lin" valueType="num">
                                      <p:cBhvr>
                                        <p:cTn id="37" dur="1000" fill="hold"/>
                                        <p:tgtEl>
                                          <p:spTgt spid="19469"/>
                                        </p:tgtEl>
                                        <p:attrNameLst>
                                          <p:attrName>ppt_x</p:attrName>
                                        </p:attrNameLst>
                                      </p:cBhvr>
                                      <p:tavLst>
                                        <p:tav tm="0">
                                          <p:val>
                                            <p:strVal val="#ppt_x-.2"/>
                                          </p:val>
                                        </p:tav>
                                        <p:tav tm="100000">
                                          <p:val>
                                            <p:strVal val="#ppt_x"/>
                                          </p:val>
                                        </p:tav>
                                      </p:tavLst>
                                    </p:anim>
                                    <p:anim calcmode="lin" valueType="num">
                                      <p:cBhvr>
                                        <p:cTn id="38" dur="1000" fill="hold"/>
                                        <p:tgtEl>
                                          <p:spTgt spid="19469"/>
                                        </p:tgtEl>
                                        <p:attrNameLst>
                                          <p:attrName>ppt_y</p:attrName>
                                        </p:attrNameLst>
                                      </p:cBhvr>
                                      <p:tavLst>
                                        <p:tav tm="0">
                                          <p:val>
                                            <p:strVal val="#ppt_y"/>
                                          </p:val>
                                        </p:tav>
                                        <p:tav tm="100000">
                                          <p:val>
                                            <p:strVal val="#ppt_y"/>
                                          </p:val>
                                        </p:tav>
                                      </p:tavLst>
                                    </p:anim>
                                    <p:animEffect transition="in" filter="wipe(right)" prLst="gradientSize: 0.1">
                                      <p:cBhvr>
                                        <p:cTn id="39" dur="1000"/>
                                        <p:tgtEl>
                                          <p:spTgt spid="19469"/>
                                        </p:tgtEl>
                                      </p:cBhvr>
                                    </p:animEffect>
                                  </p:childTnLst>
                                </p:cTn>
                              </p:par>
                            </p:childTnLst>
                          </p:cTn>
                        </p:par>
                      </p:childTnLst>
                    </p:cTn>
                  </p:par>
                  <p:par>
                    <p:cTn id="40" fill="hold">
                      <p:stCondLst>
                        <p:cond delay="indefinite"/>
                      </p:stCondLst>
                      <p:childTnLst>
                        <p:par>
                          <p:cTn id="41" fill="hold">
                            <p:stCondLst>
                              <p:cond delay="0"/>
                            </p:stCondLst>
                            <p:childTnLst>
                              <p:par>
                                <p:cTn id="42" presetID="29" presetClass="entr" presetSubtype="0" fill="hold" nodeType="clickEffect">
                                  <p:stCondLst>
                                    <p:cond delay="0"/>
                                  </p:stCondLst>
                                  <p:childTnLst>
                                    <p:set>
                                      <p:cBhvr>
                                        <p:cTn id="43" dur="1" fill="hold">
                                          <p:stCondLst>
                                            <p:cond delay="0"/>
                                          </p:stCondLst>
                                        </p:cTn>
                                        <p:tgtEl>
                                          <p:spTgt spid="19462"/>
                                        </p:tgtEl>
                                        <p:attrNameLst>
                                          <p:attrName>style.visibility</p:attrName>
                                        </p:attrNameLst>
                                      </p:cBhvr>
                                      <p:to>
                                        <p:strVal val="visible"/>
                                      </p:to>
                                    </p:set>
                                    <p:anim calcmode="lin" valueType="num">
                                      <p:cBhvr>
                                        <p:cTn id="44" dur="1000" fill="hold"/>
                                        <p:tgtEl>
                                          <p:spTgt spid="19462"/>
                                        </p:tgtEl>
                                        <p:attrNameLst>
                                          <p:attrName>ppt_x</p:attrName>
                                        </p:attrNameLst>
                                      </p:cBhvr>
                                      <p:tavLst>
                                        <p:tav tm="0">
                                          <p:val>
                                            <p:strVal val="#ppt_x-.2"/>
                                          </p:val>
                                        </p:tav>
                                        <p:tav tm="100000">
                                          <p:val>
                                            <p:strVal val="#ppt_x"/>
                                          </p:val>
                                        </p:tav>
                                      </p:tavLst>
                                    </p:anim>
                                    <p:anim calcmode="lin" valueType="num">
                                      <p:cBhvr>
                                        <p:cTn id="45" dur="1000" fill="hold"/>
                                        <p:tgtEl>
                                          <p:spTgt spid="19462"/>
                                        </p:tgtEl>
                                        <p:attrNameLst>
                                          <p:attrName>ppt_y</p:attrName>
                                        </p:attrNameLst>
                                      </p:cBhvr>
                                      <p:tavLst>
                                        <p:tav tm="0">
                                          <p:val>
                                            <p:strVal val="#ppt_y"/>
                                          </p:val>
                                        </p:tav>
                                        <p:tav tm="100000">
                                          <p:val>
                                            <p:strVal val="#ppt_y"/>
                                          </p:val>
                                        </p:tav>
                                      </p:tavLst>
                                    </p:anim>
                                    <p:animEffect transition="in" filter="wipe(right)" prLst="gradientSize: 0.1">
                                      <p:cBhvr>
                                        <p:cTn id="46" dur="1000"/>
                                        <p:tgtEl>
                                          <p:spTgt spid="19462"/>
                                        </p:tgtEl>
                                      </p:cBhvr>
                                    </p:animEffect>
                                  </p:childTnLst>
                                </p:cTn>
                              </p:par>
                              <p:par>
                                <p:cTn id="47" presetID="29" presetClass="entr" presetSubtype="0" fill="hold" grpId="0" nodeType="withEffect">
                                  <p:stCondLst>
                                    <p:cond delay="0"/>
                                  </p:stCondLst>
                                  <p:childTnLst>
                                    <p:set>
                                      <p:cBhvr>
                                        <p:cTn id="48" dur="1" fill="hold">
                                          <p:stCondLst>
                                            <p:cond delay="0"/>
                                          </p:stCondLst>
                                        </p:cTn>
                                        <p:tgtEl>
                                          <p:spTgt spid="19466"/>
                                        </p:tgtEl>
                                        <p:attrNameLst>
                                          <p:attrName>style.visibility</p:attrName>
                                        </p:attrNameLst>
                                      </p:cBhvr>
                                      <p:to>
                                        <p:strVal val="visible"/>
                                      </p:to>
                                    </p:set>
                                    <p:anim calcmode="lin" valueType="num">
                                      <p:cBhvr>
                                        <p:cTn id="49" dur="1000" fill="hold"/>
                                        <p:tgtEl>
                                          <p:spTgt spid="19466"/>
                                        </p:tgtEl>
                                        <p:attrNameLst>
                                          <p:attrName>ppt_x</p:attrName>
                                        </p:attrNameLst>
                                      </p:cBhvr>
                                      <p:tavLst>
                                        <p:tav tm="0">
                                          <p:val>
                                            <p:strVal val="#ppt_x-.2"/>
                                          </p:val>
                                        </p:tav>
                                        <p:tav tm="100000">
                                          <p:val>
                                            <p:strVal val="#ppt_x"/>
                                          </p:val>
                                        </p:tav>
                                      </p:tavLst>
                                    </p:anim>
                                    <p:anim calcmode="lin" valueType="num">
                                      <p:cBhvr>
                                        <p:cTn id="50" dur="1000" fill="hold"/>
                                        <p:tgtEl>
                                          <p:spTgt spid="19466"/>
                                        </p:tgtEl>
                                        <p:attrNameLst>
                                          <p:attrName>ppt_y</p:attrName>
                                        </p:attrNameLst>
                                      </p:cBhvr>
                                      <p:tavLst>
                                        <p:tav tm="0">
                                          <p:val>
                                            <p:strVal val="#ppt_y"/>
                                          </p:val>
                                        </p:tav>
                                        <p:tav tm="100000">
                                          <p:val>
                                            <p:strVal val="#ppt_y"/>
                                          </p:val>
                                        </p:tav>
                                      </p:tavLst>
                                    </p:anim>
                                    <p:animEffect transition="in" filter="wipe(right)" prLst="gradientSize: 0.1">
                                      <p:cBhvr>
                                        <p:cTn id="51" dur="1000"/>
                                        <p:tgtEl>
                                          <p:spTgt spid="19466"/>
                                        </p:tgtEl>
                                      </p:cBhvr>
                                    </p:animEffect>
                                  </p:childTnLst>
                                </p:cTn>
                              </p:par>
                              <p:par>
                                <p:cTn id="52" presetID="29" presetClass="entr" presetSubtype="0" fill="hold" grpId="0" nodeType="withEffect">
                                  <p:stCondLst>
                                    <p:cond delay="0"/>
                                  </p:stCondLst>
                                  <p:childTnLst>
                                    <p:set>
                                      <p:cBhvr>
                                        <p:cTn id="53" dur="1" fill="hold">
                                          <p:stCondLst>
                                            <p:cond delay="0"/>
                                          </p:stCondLst>
                                        </p:cTn>
                                        <p:tgtEl>
                                          <p:spTgt spid="19467"/>
                                        </p:tgtEl>
                                        <p:attrNameLst>
                                          <p:attrName>style.visibility</p:attrName>
                                        </p:attrNameLst>
                                      </p:cBhvr>
                                      <p:to>
                                        <p:strVal val="visible"/>
                                      </p:to>
                                    </p:set>
                                    <p:anim calcmode="lin" valueType="num">
                                      <p:cBhvr>
                                        <p:cTn id="54" dur="1000" fill="hold"/>
                                        <p:tgtEl>
                                          <p:spTgt spid="19467"/>
                                        </p:tgtEl>
                                        <p:attrNameLst>
                                          <p:attrName>ppt_x</p:attrName>
                                        </p:attrNameLst>
                                      </p:cBhvr>
                                      <p:tavLst>
                                        <p:tav tm="0">
                                          <p:val>
                                            <p:strVal val="#ppt_x-.2"/>
                                          </p:val>
                                        </p:tav>
                                        <p:tav tm="100000">
                                          <p:val>
                                            <p:strVal val="#ppt_x"/>
                                          </p:val>
                                        </p:tav>
                                      </p:tavLst>
                                    </p:anim>
                                    <p:anim calcmode="lin" valueType="num">
                                      <p:cBhvr>
                                        <p:cTn id="55" dur="1000" fill="hold"/>
                                        <p:tgtEl>
                                          <p:spTgt spid="19467"/>
                                        </p:tgtEl>
                                        <p:attrNameLst>
                                          <p:attrName>ppt_y</p:attrName>
                                        </p:attrNameLst>
                                      </p:cBhvr>
                                      <p:tavLst>
                                        <p:tav tm="0">
                                          <p:val>
                                            <p:strVal val="#ppt_y"/>
                                          </p:val>
                                        </p:tav>
                                        <p:tav tm="100000">
                                          <p:val>
                                            <p:strVal val="#ppt_y"/>
                                          </p:val>
                                        </p:tav>
                                      </p:tavLst>
                                    </p:anim>
                                    <p:animEffect transition="in" filter="wipe(right)" prLst="gradientSize: 0.1">
                                      <p:cBhvr>
                                        <p:cTn id="56" dur="1000"/>
                                        <p:tgtEl>
                                          <p:spTgt spid="19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5" grpId="0" animBg="1"/>
      <p:bldP spid="19466" grpId="0" animBg="1"/>
      <p:bldP spid="19467" grpId="0" animBg="1"/>
      <p:bldP spid="19468" grpId="0" animBg="1"/>
      <p:bldP spid="1946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框 145"/>
          <p:cNvSpPr txBox="1">
            <a:spLocks noChangeArrowheads="1"/>
          </p:cNvSpPr>
          <p:nvPr/>
        </p:nvSpPr>
        <p:spPr bwMode="auto">
          <a:xfrm>
            <a:off x="609600" y="5027613"/>
            <a:ext cx="4530725" cy="1187450"/>
          </a:xfrm>
          <a:prstGeom prst="rect">
            <a:avLst/>
          </a:prstGeom>
          <a:noFill/>
          <a:ln w="9525">
            <a:noFill/>
            <a:miter lim="800000"/>
            <a:headEnd/>
            <a:tailEnd/>
          </a:ln>
        </p:spPr>
        <p:txBody>
          <a:bodyPr>
            <a:spAutoFit/>
          </a:bodyPr>
          <a:lstStyle/>
          <a:p>
            <a:pPr marL="285750" indent="-285750"/>
            <a:r>
              <a:rPr lang="zh-CN" altLang="en-US" sz="2400" b="1">
                <a:solidFill>
                  <a:srgbClr val="595959"/>
                </a:solidFill>
                <a:latin typeface="微软雅黑" pitchFamily="34" charset="-122"/>
                <a:ea typeface="微软雅黑" pitchFamily="34" charset="-122"/>
              </a:rPr>
              <a:t>话题检测：</a:t>
            </a:r>
          </a:p>
          <a:p>
            <a:pPr marL="285750" indent="-285750"/>
            <a:r>
              <a:rPr lang="zh-CN" altLang="en-US" sz="2400" b="1">
                <a:solidFill>
                  <a:srgbClr val="595959"/>
                </a:solidFill>
                <a:latin typeface="微软雅黑" pitchFamily="34" charset="-122"/>
                <a:ea typeface="微软雅黑" pitchFamily="34" charset="-122"/>
              </a:rPr>
              <a:t>    发现新的事件并将相关事件的所有报道归入相应的事件簇。</a:t>
            </a:r>
          </a:p>
        </p:txBody>
      </p:sp>
      <p:sp>
        <p:nvSpPr>
          <p:cNvPr id="20482" name="文本框 4"/>
          <p:cNvSpPr>
            <a:spLocks noChangeArrowheads="1"/>
          </p:cNvSpPr>
          <p:nvPr/>
        </p:nvSpPr>
        <p:spPr bwMode="auto">
          <a:xfrm>
            <a:off x="1493838" y="260350"/>
            <a:ext cx="7770812" cy="701675"/>
          </a:xfrm>
          <a:prstGeom prst="rect">
            <a:avLst/>
          </a:prstGeom>
          <a:noFill/>
          <a:ln w="9525">
            <a:noFill/>
            <a:miter lim="800000"/>
            <a:headEnd/>
            <a:tailEnd/>
          </a:ln>
        </p:spPr>
        <p:txBody>
          <a:bodyPr>
            <a:spAutoFit/>
          </a:bodyPr>
          <a:lstStyle/>
          <a:p>
            <a:r>
              <a:rPr lang="zh-CN" altLang="en-US" sz="4000">
                <a:solidFill>
                  <a:srgbClr val="31B5D6"/>
                </a:solidFill>
                <a:latin typeface="华康俪金黑W8(P)"/>
                <a:ea typeface="微软雅黑" pitchFamily="34" charset="-122"/>
                <a:sym typeface="Calibri" pitchFamily="34" charset="0"/>
              </a:rPr>
              <a:t>话题检测与跟踪的定义</a:t>
            </a:r>
          </a:p>
        </p:txBody>
      </p:sp>
      <p:sp>
        <p:nvSpPr>
          <p:cNvPr id="20483" name="直接连接符 13"/>
          <p:cNvSpPr>
            <a:spLocks noChangeShapeType="1"/>
          </p:cNvSpPr>
          <p:nvPr/>
        </p:nvSpPr>
        <p:spPr bwMode="auto">
          <a:xfrm>
            <a:off x="674688" y="927100"/>
            <a:ext cx="8313737" cy="0"/>
          </a:xfrm>
          <a:prstGeom prst="line">
            <a:avLst/>
          </a:prstGeom>
          <a:noFill/>
          <a:ln w="6350">
            <a:solidFill>
              <a:srgbClr val="4A7EBB">
                <a:alpha val="25098"/>
              </a:srgbClr>
            </a:solidFill>
            <a:bevel/>
            <a:headEnd/>
            <a:tailEnd/>
          </a:ln>
        </p:spPr>
        <p:txBody>
          <a:bodyPr/>
          <a:lstStyle/>
          <a:p>
            <a:endParaRPr lang="zh-CN" altLang="en-US"/>
          </a:p>
        </p:txBody>
      </p:sp>
      <p:pic>
        <p:nvPicPr>
          <p:cNvPr id="23" name="Picture 2" descr="C:\Users\Administrator\Desktop\25p1ckfib9.gif"/>
          <p:cNvPicPr>
            <a:picLocks noChangeAspect="1" noChangeArrowheads="1"/>
          </p:cNvPicPr>
          <p:nvPr/>
        </p:nvPicPr>
        <p:blipFill>
          <a:blip r:embed="rId2" cstate="print">
            <a:extLst/>
          </a:blip>
          <a:srcRect/>
          <a:stretch>
            <a:fillRect/>
          </a:stretch>
        </p:blipFill>
        <p:spPr bwMode="auto">
          <a:xfrm>
            <a:off x="304369" y="146561"/>
            <a:ext cx="896358" cy="896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0485" name="AutoShape 18"/>
          <p:cNvSpPr>
            <a:spLocks noChangeArrowheads="1"/>
          </p:cNvSpPr>
          <p:nvPr/>
        </p:nvSpPr>
        <p:spPr bwMode="auto">
          <a:xfrm>
            <a:off x="530225" y="2474913"/>
            <a:ext cx="1543050" cy="598487"/>
          </a:xfrm>
          <a:prstGeom prst="wedgeEllipseCallout">
            <a:avLst>
              <a:gd name="adj1" fmla="val 61935"/>
              <a:gd name="adj2" fmla="val 62204"/>
            </a:avLst>
          </a:prstGeom>
          <a:solidFill>
            <a:schemeClr val="accent1"/>
          </a:solidFill>
          <a:ln w="9525" algn="ctr">
            <a:solidFill>
              <a:schemeClr val="tx1"/>
            </a:solidFill>
            <a:miter lim="800000"/>
            <a:headEnd/>
            <a:tailEnd/>
          </a:ln>
        </p:spPr>
        <p:txBody>
          <a:bodyPr/>
          <a:lstStyle/>
          <a:p>
            <a:pPr algn="ctr"/>
            <a:r>
              <a:rPr lang="zh-CN" altLang="en-US">
                <a:ea typeface="微软雅黑" pitchFamily="34" charset="-122"/>
              </a:rPr>
              <a:t>相关事件</a:t>
            </a:r>
          </a:p>
        </p:txBody>
      </p:sp>
      <p:sp>
        <p:nvSpPr>
          <p:cNvPr id="20486" name="AutoShape 19"/>
          <p:cNvSpPr>
            <a:spLocks noChangeArrowheads="1"/>
          </p:cNvSpPr>
          <p:nvPr/>
        </p:nvSpPr>
        <p:spPr bwMode="auto">
          <a:xfrm>
            <a:off x="3402013" y="2279650"/>
            <a:ext cx="1595437" cy="635000"/>
          </a:xfrm>
          <a:prstGeom prst="wedgeEllipseCallout">
            <a:avLst>
              <a:gd name="adj1" fmla="val -55870"/>
              <a:gd name="adj2" fmla="val 97000"/>
            </a:avLst>
          </a:prstGeom>
          <a:solidFill>
            <a:schemeClr val="accent1"/>
          </a:solidFill>
          <a:ln w="9525" algn="ctr">
            <a:solidFill>
              <a:schemeClr val="tx1"/>
            </a:solidFill>
            <a:miter lim="800000"/>
            <a:headEnd/>
            <a:tailEnd/>
          </a:ln>
        </p:spPr>
        <p:txBody>
          <a:bodyPr/>
          <a:lstStyle/>
          <a:p>
            <a:pPr algn="ctr"/>
            <a:r>
              <a:rPr lang="zh-CN" altLang="en-US">
                <a:ea typeface="微软雅黑" pitchFamily="34" charset="-122"/>
              </a:rPr>
              <a:t>相关事件</a:t>
            </a:r>
          </a:p>
        </p:txBody>
      </p:sp>
      <p:sp>
        <p:nvSpPr>
          <p:cNvPr id="20487" name="AutoShape 20"/>
          <p:cNvSpPr>
            <a:spLocks noChangeArrowheads="1"/>
          </p:cNvSpPr>
          <p:nvPr/>
        </p:nvSpPr>
        <p:spPr bwMode="auto">
          <a:xfrm>
            <a:off x="2198688" y="1555750"/>
            <a:ext cx="1333500" cy="947738"/>
          </a:xfrm>
          <a:prstGeom prst="wedgeEllipseCallout">
            <a:avLst>
              <a:gd name="adj1" fmla="val -32144"/>
              <a:gd name="adj2" fmla="val 111139"/>
            </a:avLst>
          </a:prstGeom>
          <a:solidFill>
            <a:schemeClr val="accent1"/>
          </a:solidFill>
          <a:ln w="9525">
            <a:solidFill>
              <a:schemeClr val="tx1"/>
            </a:solidFill>
            <a:miter lim="800000"/>
            <a:headEnd/>
            <a:tailEnd/>
          </a:ln>
        </p:spPr>
        <p:txBody>
          <a:bodyPr/>
          <a:lstStyle/>
          <a:p>
            <a:pPr algn="ctr"/>
            <a:r>
              <a:rPr lang="zh-CN" altLang="en-US">
                <a:ea typeface="微软雅黑" pitchFamily="34" charset="-122"/>
              </a:rPr>
              <a:t>新事件</a:t>
            </a:r>
          </a:p>
        </p:txBody>
      </p:sp>
      <p:sp>
        <p:nvSpPr>
          <p:cNvPr id="20488" name="AutoShape 21"/>
          <p:cNvSpPr>
            <a:spLocks noChangeArrowheads="1"/>
          </p:cNvSpPr>
          <p:nvPr/>
        </p:nvSpPr>
        <p:spPr bwMode="auto">
          <a:xfrm>
            <a:off x="1951038" y="3013075"/>
            <a:ext cx="1568450" cy="1038225"/>
          </a:xfrm>
          <a:prstGeom prst="cloudCallout">
            <a:avLst>
              <a:gd name="adj1" fmla="val -38259"/>
              <a:gd name="adj2" fmla="val 10093"/>
            </a:avLst>
          </a:prstGeom>
          <a:solidFill>
            <a:schemeClr val="accent1"/>
          </a:solidFill>
          <a:ln w="9525">
            <a:solidFill>
              <a:schemeClr val="tx1"/>
            </a:solidFill>
            <a:round/>
            <a:headEnd/>
            <a:tailEnd/>
          </a:ln>
        </p:spPr>
        <p:txBody>
          <a:bodyPr/>
          <a:lstStyle/>
          <a:p>
            <a:pPr algn="ctr"/>
            <a:endParaRPr lang="zh-CN" altLang="en-US">
              <a:ea typeface="微软雅黑" pitchFamily="34" charset="-122"/>
            </a:endParaRPr>
          </a:p>
          <a:p>
            <a:pPr algn="ctr"/>
            <a:r>
              <a:rPr lang="zh-CN" altLang="en-US" sz="2000">
                <a:ea typeface="微软雅黑" pitchFamily="34" charset="-122"/>
              </a:rPr>
              <a:t>事件簇</a:t>
            </a:r>
          </a:p>
        </p:txBody>
      </p:sp>
      <p:sp>
        <p:nvSpPr>
          <p:cNvPr id="20489" name="文本框 145"/>
          <p:cNvSpPr txBox="1">
            <a:spLocks noChangeArrowheads="1"/>
          </p:cNvSpPr>
          <p:nvPr/>
        </p:nvSpPr>
        <p:spPr bwMode="auto">
          <a:xfrm>
            <a:off x="5975350" y="5078413"/>
            <a:ext cx="4597400" cy="1187450"/>
          </a:xfrm>
          <a:prstGeom prst="rect">
            <a:avLst/>
          </a:prstGeom>
          <a:noFill/>
          <a:ln w="9525">
            <a:noFill/>
            <a:miter lim="800000"/>
            <a:headEnd/>
            <a:tailEnd/>
          </a:ln>
        </p:spPr>
        <p:txBody>
          <a:bodyPr>
            <a:spAutoFit/>
          </a:bodyPr>
          <a:lstStyle/>
          <a:p>
            <a:pPr marL="285750" indent="-285750"/>
            <a:r>
              <a:rPr lang="zh-CN" altLang="en-US" sz="2400" b="1">
                <a:solidFill>
                  <a:srgbClr val="595959"/>
                </a:solidFill>
                <a:latin typeface="微软雅黑" pitchFamily="34" charset="-122"/>
                <a:ea typeface="微软雅黑" pitchFamily="34" charset="-122"/>
              </a:rPr>
              <a:t>话题跟踪：</a:t>
            </a:r>
          </a:p>
          <a:p>
            <a:pPr marL="285750" indent="-285750"/>
            <a:r>
              <a:rPr lang="zh-CN" altLang="en-US" sz="2400" b="1">
                <a:solidFill>
                  <a:srgbClr val="595959"/>
                </a:solidFill>
                <a:latin typeface="微软雅黑" pitchFamily="34" charset="-122"/>
                <a:ea typeface="微软雅黑" pitchFamily="34" charset="-122"/>
              </a:rPr>
              <a:t>    监控新闻媒体流以发现与某一已知事件相关的后续新闻报道。</a:t>
            </a:r>
          </a:p>
        </p:txBody>
      </p:sp>
      <p:pic>
        <p:nvPicPr>
          <p:cNvPr id="20490" name="Picture 27" descr="timg (3)副本"/>
          <p:cNvPicPr>
            <a:picLocks noChangeAspect="1" noChangeArrowheads="1"/>
          </p:cNvPicPr>
          <p:nvPr/>
        </p:nvPicPr>
        <p:blipFill>
          <a:blip r:embed="rId3"/>
          <a:srcRect/>
          <a:stretch>
            <a:fillRect/>
          </a:stretch>
        </p:blipFill>
        <p:spPr bwMode="auto">
          <a:xfrm>
            <a:off x="6256338" y="1298575"/>
            <a:ext cx="4292600" cy="37385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481"/>
                                        </p:tgtEl>
                                        <p:attrNameLst>
                                          <p:attrName>style.visibility</p:attrName>
                                        </p:attrNameLst>
                                      </p:cBhvr>
                                      <p:to>
                                        <p:strVal val="visible"/>
                                      </p:to>
                                    </p:set>
                                    <p:animEffect transition="in" filter="wipe(down)">
                                      <p:cBhvr>
                                        <p:cTn id="7" dur="500"/>
                                        <p:tgtEl>
                                          <p:spTgt spid="2048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485"/>
                                        </p:tgtEl>
                                        <p:attrNameLst>
                                          <p:attrName>style.visibility</p:attrName>
                                        </p:attrNameLst>
                                      </p:cBhvr>
                                      <p:to>
                                        <p:strVal val="visible"/>
                                      </p:to>
                                    </p:set>
                                    <p:animEffect transition="in" filter="wipe(down)">
                                      <p:cBhvr>
                                        <p:cTn id="10" dur="500"/>
                                        <p:tgtEl>
                                          <p:spTgt spid="2048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486"/>
                                        </p:tgtEl>
                                        <p:attrNameLst>
                                          <p:attrName>style.visibility</p:attrName>
                                        </p:attrNameLst>
                                      </p:cBhvr>
                                      <p:to>
                                        <p:strVal val="visible"/>
                                      </p:to>
                                    </p:set>
                                    <p:animEffect transition="in" filter="wipe(down)">
                                      <p:cBhvr>
                                        <p:cTn id="13" dur="500"/>
                                        <p:tgtEl>
                                          <p:spTgt spid="2048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0487"/>
                                        </p:tgtEl>
                                        <p:attrNameLst>
                                          <p:attrName>style.visibility</p:attrName>
                                        </p:attrNameLst>
                                      </p:cBhvr>
                                      <p:to>
                                        <p:strVal val="visible"/>
                                      </p:to>
                                    </p:set>
                                    <p:animEffect transition="in" filter="wipe(down)">
                                      <p:cBhvr>
                                        <p:cTn id="16" dur="500"/>
                                        <p:tgtEl>
                                          <p:spTgt spid="2048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0488"/>
                                        </p:tgtEl>
                                        <p:attrNameLst>
                                          <p:attrName>style.visibility</p:attrName>
                                        </p:attrNameLst>
                                      </p:cBhvr>
                                      <p:to>
                                        <p:strVal val="visible"/>
                                      </p:to>
                                    </p:set>
                                    <p:animEffect transition="in" filter="wipe(down)">
                                      <p:cBhvr>
                                        <p:cTn id="19" dur="500"/>
                                        <p:tgtEl>
                                          <p:spTgt spid="2048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0489"/>
                                        </p:tgtEl>
                                        <p:attrNameLst>
                                          <p:attrName>style.visibility</p:attrName>
                                        </p:attrNameLst>
                                      </p:cBhvr>
                                      <p:to>
                                        <p:strVal val="visible"/>
                                      </p:to>
                                    </p:set>
                                    <p:animEffect transition="in" filter="wipe(down)">
                                      <p:cBhvr>
                                        <p:cTn id="22" dur="500"/>
                                        <p:tgtEl>
                                          <p:spTgt spid="20489"/>
                                        </p:tgtEl>
                                      </p:cBhvr>
                                    </p:animEffect>
                                  </p:childTnLst>
                                </p:cTn>
                              </p:par>
                              <p:par>
                                <p:cTn id="23" presetID="22" presetClass="entr" presetSubtype="4" fill="hold" nodeType="withEffect">
                                  <p:stCondLst>
                                    <p:cond delay="0"/>
                                  </p:stCondLst>
                                  <p:childTnLst>
                                    <p:set>
                                      <p:cBhvr>
                                        <p:cTn id="24" dur="1" fill="hold">
                                          <p:stCondLst>
                                            <p:cond delay="0"/>
                                          </p:stCondLst>
                                        </p:cTn>
                                        <p:tgtEl>
                                          <p:spTgt spid="20490"/>
                                        </p:tgtEl>
                                        <p:attrNameLst>
                                          <p:attrName>style.visibility</p:attrName>
                                        </p:attrNameLst>
                                      </p:cBhvr>
                                      <p:to>
                                        <p:strVal val="visible"/>
                                      </p:to>
                                    </p:set>
                                    <p:animEffect transition="in" filter="wipe(down)">
                                      <p:cBhvr>
                                        <p:cTn id="25" dur="500"/>
                                        <p:tgtEl>
                                          <p:spTgt spid="20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1" grpId="0"/>
      <p:bldP spid="20485" grpId="0" animBg="1"/>
      <p:bldP spid="20486" grpId="0" animBg="1"/>
      <p:bldP spid="20487" grpId="0" animBg="1"/>
      <p:bldP spid="20488" grpId="0" animBg="1"/>
      <p:bldP spid="2048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5" name="直接连接符 184"/>
          <p:cNvCxnSpPr/>
          <p:nvPr/>
        </p:nvCxnSpPr>
        <p:spPr>
          <a:xfrm>
            <a:off x="701675" y="3713163"/>
            <a:ext cx="8748713" cy="79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692150" y="4513263"/>
            <a:ext cx="8766175" cy="952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684213" y="5297488"/>
            <a:ext cx="8696325" cy="1746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bwMode="auto">
          <a:xfrm>
            <a:off x="1136650" y="4040188"/>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190" name="矩形 189"/>
          <p:cNvSpPr/>
          <p:nvPr/>
        </p:nvSpPr>
        <p:spPr bwMode="auto">
          <a:xfrm>
            <a:off x="1127125" y="4843463"/>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21510" name="文本框 12"/>
          <p:cNvSpPr txBox="1">
            <a:spLocks noChangeArrowheads="1"/>
          </p:cNvSpPr>
          <p:nvPr/>
        </p:nvSpPr>
        <p:spPr bwMode="auto">
          <a:xfrm>
            <a:off x="1497013" y="3930650"/>
            <a:ext cx="7807325" cy="434975"/>
          </a:xfrm>
          <a:prstGeom prst="rect">
            <a:avLst/>
          </a:prstGeom>
          <a:noFill/>
          <a:ln w="9525">
            <a:noFill/>
            <a:miter lim="800000"/>
            <a:headEnd/>
            <a:tailEnd/>
          </a:ln>
        </p:spPr>
        <p:txBody>
          <a:bodyPr>
            <a:spAutoFit/>
          </a:bodyPr>
          <a:lstStyle/>
          <a:p>
            <a:pPr>
              <a:lnSpc>
                <a:spcPct val="125000"/>
              </a:lnSpc>
            </a:pPr>
            <a:r>
              <a:rPr lang="zh-CN" altLang="en-US" sz="1600">
                <a:solidFill>
                  <a:srgbClr val="595959"/>
                </a:solidFill>
                <a:latin typeface="微软雅黑" pitchFamily="34" charset="-122"/>
                <a:ea typeface="微软雅黑" pitchFamily="34" charset="-122"/>
              </a:rPr>
              <a:t> 对某个用户感兴趣的特定话题，现有系统都无法保证取得满意的效果；</a:t>
            </a:r>
            <a:r>
              <a:rPr lang="zh-CN" altLang="en-US"/>
              <a:t> </a:t>
            </a:r>
          </a:p>
        </p:txBody>
      </p:sp>
      <p:sp>
        <p:nvSpPr>
          <p:cNvPr id="21511" name="文本框 13"/>
          <p:cNvSpPr txBox="1">
            <a:spLocks noChangeArrowheads="1"/>
          </p:cNvSpPr>
          <p:nvPr/>
        </p:nvSpPr>
        <p:spPr bwMode="auto">
          <a:xfrm>
            <a:off x="1530350" y="4264025"/>
            <a:ext cx="3270250" cy="398463"/>
          </a:xfrm>
          <a:prstGeom prst="rect">
            <a:avLst/>
          </a:prstGeom>
          <a:noFill/>
          <a:ln w="9525">
            <a:noFill/>
            <a:miter lim="800000"/>
            <a:headEnd/>
            <a:tailEnd/>
          </a:ln>
        </p:spPr>
        <p:txBody>
          <a:bodyPr>
            <a:spAutoFit/>
          </a:bodyPr>
          <a:lstStyle/>
          <a:p>
            <a:pPr>
              <a:lnSpc>
                <a:spcPct val="125000"/>
              </a:lnSpc>
            </a:pPr>
            <a:endParaRPr lang="zh-CN" altLang="en-US" sz="1600">
              <a:solidFill>
                <a:srgbClr val="595959"/>
              </a:solidFill>
              <a:latin typeface="微软雅黑" pitchFamily="34" charset="-122"/>
              <a:ea typeface="微软雅黑" pitchFamily="34" charset="-122"/>
            </a:endParaRPr>
          </a:p>
        </p:txBody>
      </p:sp>
      <p:sp>
        <p:nvSpPr>
          <p:cNvPr id="21512" name="文本框 14"/>
          <p:cNvSpPr txBox="1">
            <a:spLocks noChangeArrowheads="1"/>
          </p:cNvSpPr>
          <p:nvPr/>
        </p:nvSpPr>
        <p:spPr bwMode="auto">
          <a:xfrm>
            <a:off x="1570038" y="4757738"/>
            <a:ext cx="7797800" cy="434975"/>
          </a:xfrm>
          <a:prstGeom prst="rect">
            <a:avLst/>
          </a:prstGeom>
          <a:noFill/>
          <a:ln w="9525">
            <a:noFill/>
            <a:miter lim="800000"/>
            <a:headEnd/>
            <a:tailEnd/>
          </a:ln>
        </p:spPr>
        <p:txBody>
          <a:bodyPr>
            <a:spAutoFit/>
          </a:bodyPr>
          <a:lstStyle/>
          <a:p>
            <a:pPr>
              <a:lnSpc>
                <a:spcPct val="125000"/>
              </a:lnSpc>
            </a:pPr>
            <a:r>
              <a:rPr lang="zh-CN" altLang="en-US" sz="1600">
                <a:solidFill>
                  <a:srgbClr val="595959"/>
                </a:solidFill>
                <a:latin typeface="微软雅黑" pitchFamily="34" charset="-122"/>
                <a:ea typeface="微软雅黑" pitchFamily="34" charset="-122"/>
              </a:rPr>
              <a:t>综合使用多种相对成熟的方法，在实际应用中可能效果最佳。</a:t>
            </a:r>
            <a:r>
              <a:rPr lang="zh-CN" altLang="en-US"/>
              <a:t> </a:t>
            </a:r>
          </a:p>
        </p:txBody>
      </p:sp>
      <p:sp>
        <p:nvSpPr>
          <p:cNvPr id="21513" name="文本框 182"/>
          <p:cNvSpPr txBox="1">
            <a:spLocks noChangeArrowheads="1"/>
          </p:cNvSpPr>
          <p:nvPr/>
        </p:nvSpPr>
        <p:spPr bwMode="auto">
          <a:xfrm>
            <a:off x="633413" y="1476375"/>
            <a:ext cx="1809750" cy="579438"/>
          </a:xfrm>
          <a:prstGeom prst="rect">
            <a:avLst/>
          </a:prstGeom>
          <a:noFill/>
          <a:ln w="9525">
            <a:noFill/>
            <a:miter lim="800000"/>
            <a:headEnd/>
            <a:tailEnd/>
          </a:ln>
        </p:spPr>
        <p:txBody>
          <a:bodyPr wrap="none">
            <a:spAutoFit/>
          </a:bodyPr>
          <a:lstStyle/>
          <a:p>
            <a:r>
              <a:rPr lang="zh-CN" altLang="en-US" sz="3200">
                <a:solidFill>
                  <a:srgbClr val="31B5D6"/>
                </a:solidFill>
                <a:latin typeface="华康俪金黑W8(P)"/>
                <a:ea typeface="华康俪金黑W8(P)"/>
                <a:cs typeface="华康俪金黑W8(P)"/>
              </a:rPr>
              <a:t>主要特点</a:t>
            </a:r>
          </a:p>
        </p:txBody>
      </p:sp>
      <p:sp>
        <p:nvSpPr>
          <p:cNvPr id="199" name="矩形 198"/>
          <p:cNvSpPr/>
          <p:nvPr/>
        </p:nvSpPr>
        <p:spPr bwMode="auto">
          <a:xfrm>
            <a:off x="1147763" y="3125788"/>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21515" name="文本框 12"/>
          <p:cNvSpPr txBox="1">
            <a:spLocks noChangeArrowheads="1"/>
          </p:cNvSpPr>
          <p:nvPr/>
        </p:nvSpPr>
        <p:spPr bwMode="auto">
          <a:xfrm>
            <a:off x="1539875" y="2838450"/>
            <a:ext cx="8013700" cy="741363"/>
          </a:xfrm>
          <a:prstGeom prst="rect">
            <a:avLst/>
          </a:prstGeom>
          <a:noFill/>
          <a:ln w="9525">
            <a:noFill/>
            <a:miter lim="800000"/>
            <a:headEnd/>
            <a:tailEnd/>
          </a:ln>
        </p:spPr>
        <p:txBody>
          <a:bodyPr>
            <a:spAutoFit/>
          </a:bodyPr>
          <a:lstStyle/>
          <a:p>
            <a:pPr>
              <a:lnSpc>
                <a:spcPct val="125000"/>
              </a:lnSpc>
            </a:pPr>
            <a:r>
              <a:rPr lang="zh-CN" altLang="en-US" sz="1600">
                <a:solidFill>
                  <a:srgbClr val="595959"/>
                </a:solidFill>
                <a:latin typeface="微软雅黑" pitchFamily="34" charset="-122"/>
                <a:ea typeface="微软雅黑" pitchFamily="34" charset="-122"/>
              </a:rPr>
              <a:t>多数采用传统的文本分类、信息过滤和检索的方法，专门针对话题发现与跟踪自身特点的算法还未形成；</a:t>
            </a:r>
            <a:r>
              <a:rPr lang="zh-CN" altLang="en-US"/>
              <a:t> </a:t>
            </a:r>
          </a:p>
        </p:txBody>
      </p:sp>
      <p:sp>
        <p:nvSpPr>
          <p:cNvPr id="21516" name="文本框 4"/>
          <p:cNvSpPr>
            <a:spLocks noChangeArrowheads="1"/>
          </p:cNvSpPr>
          <p:nvPr/>
        </p:nvSpPr>
        <p:spPr bwMode="auto">
          <a:xfrm>
            <a:off x="1493838" y="260350"/>
            <a:ext cx="7770812" cy="701675"/>
          </a:xfrm>
          <a:prstGeom prst="rect">
            <a:avLst/>
          </a:prstGeom>
          <a:noFill/>
          <a:ln w="9525">
            <a:noFill/>
            <a:miter lim="800000"/>
            <a:headEnd/>
            <a:tailEnd/>
          </a:ln>
        </p:spPr>
        <p:txBody>
          <a:bodyPr>
            <a:spAutoFit/>
          </a:bodyPr>
          <a:lstStyle/>
          <a:p>
            <a:r>
              <a:rPr lang="zh-CN" altLang="en-US" sz="4000">
                <a:solidFill>
                  <a:srgbClr val="31B5D6"/>
                </a:solidFill>
                <a:latin typeface="微软雅黑" pitchFamily="34" charset="-122"/>
                <a:ea typeface="微软雅黑" pitchFamily="34" charset="-122"/>
                <a:cs typeface="华康俪金黑W8(P)"/>
                <a:sym typeface="Calibri" pitchFamily="34" charset="0"/>
              </a:rPr>
              <a:t>话题检测与跟踪的特点</a:t>
            </a:r>
          </a:p>
        </p:txBody>
      </p:sp>
      <p:sp>
        <p:nvSpPr>
          <p:cNvPr id="21517" name="直接连接符 13"/>
          <p:cNvSpPr>
            <a:spLocks noChangeShapeType="1"/>
          </p:cNvSpPr>
          <p:nvPr/>
        </p:nvSpPr>
        <p:spPr bwMode="auto">
          <a:xfrm>
            <a:off x="674688" y="927100"/>
            <a:ext cx="8313737" cy="0"/>
          </a:xfrm>
          <a:prstGeom prst="line">
            <a:avLst/>
          </a:prstGeom>
          <a:noFill/>
          <a:ln w="6350">
            <a:solidFill>
              <a:srgbClr val="4A7EBB">
                <a:alpha val="25098"/>
              </a:srgbClr>
            </a:solidFill>
            <a:bevel/>
            <a:headEnd/>
            <a:tailEnd/>
          </a:ln>
        </p:spPr>
        <p:txBody>
          <a:bodyPr/>
          <a:lstStyle/>
          <a:p>
            <a:endParaRPr lang="zh-CN" altLang="en-US"/>
          </a:p>
        </p:txBody>
      </p:sp>
      <p:pic>
        <p:nvPicPr>
          <p:cNvPr id="198" name="图片 197"/>
          <p:cNvPicPr>
            <a:picLocks noChangeAspect="1"/>
          </p:cNvPicPr>
          <p:nvPr/>
        </p:nvPicPr>
        <p:blipFill>
          <a:blip r:embed="rId2" cstate="print"/>
          <a:stretch>
            <a:fillRect/>
          </a:stretch>
        </p:blipFill>
        <p:spPr>
          <a:xfrm>
            <a:off x="335816" y="128624"/>
            <a:ext cx="897094" cy="793629"/>
          </a:xfrm>
          <a:prstGeom prst="rect">
            <a:avLst/>
          </a:prstGeom>
          <a:effectLst>
            <a:reflection blurRad="6350" stA="52000" endA="300" endPos="3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anim calcmode="lin" valueType="num">
                                      <p:cBhvr>
                                        <p:cTn id="8" dur="1000" fill="hold"/>
                                        <p:tgtEl>
                                          <p:spTgt spid="189"/>
                                        </p:tgtEl>
                                        <p:attrNameLst>
                                          <p:attrName>ppt_x</p:attrName>
                                        </p:attrNameLst>
                                      </p:cBhvr>
                                      <p:tavLst>
                                        <p:tav tm="0">
                                          <p:val>
                                            <p:strVal val="#ppt_x"/>
                                          </p:val>
                                        </p:tav>
                                        <p:tav tm="100000">
                                          <p:val>
                                            <p:strVal val="#ppt_x"/>
                                          </p:val>
                                        </p:tav>
                                      </p:tavLst>
                                    </p:anim>
                                    <p:anim calcmode="lin" valueType="num">
                                      <p:cBhvr>
                                        <p:cTn id="9" dur="1000" fill="hold"/>
                                        <p:tgtEl>
                                          <p:spTgt spid="18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90"/>
                                        </p:tgtEl>
                                        <p:attrNameLst>
                                          <p:attrName>style.visibility</p:attrName>
                                        </p:attrNameLst>
                                      </p:cBhvr>
                                      <p:to>
                                        <p:strVal val="visible"/>
                                      </p:to>
                                    </p:set>
                                    <p:animEffect transition="in" filter="fade">
                                      <p:cBhvr>
                                        <p:cTn id="12" dur="1000"/>
                                        <p:tgtEl>
                                          <p:spTgt spid="190"/>
                                        </p:tgtEl>
                                      </p:cBhvr>
                                    </p:animEffect>
                                    <p:anim calcmode="lin" valueType="num">
                                      <p:cBhvr>
                                        <p:cTn id="13" dur="1000" fill="hold"/>
                                        <p:tgtEl>
                                          <p:spTgt spid="190"/>
                                        </p:tgtEl>
                                        <p:attrNameLst>
                                          <p:attrName>ppt_x</p:attrName>
                                        </p:attrNameLst>
                                      </p:cBhvr>
                                      <p:tavLst>
                                        <p:tav tm="0">
                                          <p:val>
                                            <p:strVal val="#ppt_x"/>
                                          </p:val>
                                        </p:tav>
                                        <p:tav tm="100000">
                                          <p:val>
                                            <p:strVal val="#ppt_x"/>
                                          </p:val>
                                        </p:tav>
                                      </p:tavLst>
                                    </p:anim>
                                    <p:anim calcmode="lin" valueType="num">
                                      <p:cBhvr>
                                        <p:cTn id="14" dur="1000" fill="hold"/>
                                        <p:tgtEl>
                                          <p:spTgt spid="190"/>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1510"/>
                                        </p:tgtEl>
                                        <p:attrNameLst>
                                          <p:attrName>style.visibility</p:attrName>
                                        </p:attrNameLst>
                                      </p:cBhvr>
                                      <p:to>
                                        <p:strVal val="visible"/>
                                      </p:to>
                                    </p:set>
                                    <p:animEffect transition="in" filter="fade">
                                      <p:cBhvr>
                                        <p:cTn id="17" dur="1000"/>
                                        <p:tgtEl>
                                          <p:spTgt spid="21510"/>
                                        </p:tgtEl>
                                      </p:cBhvr>
                                    </p:animEffect>
                                    <p:anim calcmode="lin" valueType="num">
                                      <p:cBhvr>
                                        <p:cTn id="18" dur="1000" fill="hold"/>
                                        <p:tgtEl>
                                          <p:spTgt spid="21510"/>
                                        </p:tgtEl>
                                        <p:attrNameLst>
                                          <p:attrName>ppt_x</p:attrName>
                                        </p:attrNameLst>
                                      </p:cBhvr>
                                      <p:tavLst>
                                        <p:tav tm="0">
                                          <p:val>
                                            <p:strVal val="#ppt_x"/>
                                          </p:val>
                                        </p:tav>
                                        <p:tav tm="100000">
                                          <p:val>
                                            <p:strVal val="#ppt_x"/>
                                          </p:val>
                                        </p:tav>
                                      </p:tavLst>
                                    </p:anim>
                                    <p:anim calcmode="lin" valueType="num">
                                      <p:cBhvr>
                                        <p:cTn id="19" dur="1000" fill="hold"/>
                                        <p:tgtEl>
                                          <p:spTgt spid="21510"/>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nodePh="1">
                                  <p:stCondLst>
                                    <p:cond delay="0"/>
                                  </p:stCondLst>
                                  <p:endCondLst>
                                    <p:cond evt="begin" delay="0">
                                      <p:tn val="20"/>
                                    </p:cond>
                                  </p:endCondLst>
                                  <p:childTnLst>
                                    <p:set>
                                      <p:cBhvr>
                                        <p:cTn id="21" dur="1" fill="hold">
                                          <p:stCondLst>
                                            <p:cond delay="0"/>
                                          </p:stCondLst>
                                        </p:cTn>
                                        <p:tgtEl>
                                          <p:spTgt spid="21511"/>
                                        </p:tgtEl>
                                        <p:attrNameLst>
                                          <p:attrName>style.visibility</p:attrName>
                                        </p:attrNameLst>
                                      </p:cBhvr>
                                      <p:to>
                                        <p:strVal val="visible"/>
                                      </p:to>
                                    </p:set>
                                    <p:animEffect transition="in" filter="fade">
                                      <p:cBhvr>
                                        <p:cTn id="22" dur="1000"/>
                                        <p:tgtEl>
                                          <p:spTgt spid="21511"/>
                                        </p:tgtEl>
                                      </p:cBhvr>
                                    </p:animEffect>
                                    <p:anim calcmode="lin" valueType="num">
                                      <p:cBhvr>
                                        <p:cTn id="23" dur="1000" fill="hold"/>
                                        <p:tgtEl>
                                          <p:spTgt spid="21511"/>
                                        </p:tgtEl>
                                        <p:attrNameLst>
                                          <p:attrName>ppt_x</p:attrName>
                                        </p:attrNameLst>
                                      </p:cBhvr>
                                      <p:tavLst>
                                        <p:tav tm="0">
                                          <p:val>
                                            <p:strVal val="#ppt_x"/>
                                          </p:val>
                                        </p:tav>
                                        <p:tav tm="100000">
                                          <p:val>
                                            <p:strVal val="#ppt_x"/>
                                          </p:val>
                                        </p:tav>
                                      </p:tavLst>
                                    </p:anim>
                                    <p:anim calcmode="lin" valueType="num">
                                      <p:cBhvr>
                                        <p:cTn id="24" dur="1000" fill="hold"/>
                                        <p:tgtEl>
                                          <p:spTgt spid="21511"/>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1512"/>
                                        </p:tgtEl>
                                        <p:attrNameLst>
                                          <p:attrName>style.visibility</p:attrName>
                                        </p:attrNameLst>
                                      </p:cBhvr>
                                      <p:to>
                                        <p:strVal val="visible"/>
                                      </p:to>
                                    </p:set>
                                    <p:animEffect transition="in" filter="fade">
                                      <p:cBhvr>
                                        <p:cTn id="27" dur="1000"/>
                                        <p:tgtEl>
                                          <p:spTgt spid="21512"/>
                                        </p:tgtEl>
                                      </p:cBhvr>
                                    </p:animEffect>
                                    <p:anim calcmode="lin" valueType="num">
                                      <p:cBhvr>
                                        <p:cTn id="28" dur="1000" fill="hold"/>
                                        <p:tgtEl>
                                          <p:spTgt spid="21512"/>
                                        </p:tgtEl>
                                        <p:attrNameLst>
                                          <p:attrName>ppt_x</p:attrName>
                                        </p:attrNameLst>
                                      </p:cBhvr>
                                      <p:tavLst>
                                        <p:tav tm="0">
                                          <p:val>
                                            <p:strVal val="#ppt_x"/>
                                          </p:val>
                                        </p:tav>
                                        <p:tav tm="100000">
                                          <p:val>
                                            <p:strVal val="#ppt_x"/>
                                          </p:val>
                                        </p:tav>
                                      </p:tavLst>
                                    </p:anim>
                                    <p:anim calcmode="lin" valueType="num">
                                      <p:cBhvr>
                                        <p:cTn id="29" dur="1000" fill="hold"/>
                                        <p:tgtEl>
                                          <p:spTgt spid="21512"/>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99"/>
                                        </p:tgtEl>
                                        <p:attrNameLst>
                                          <p:attrName>style.visibility</p:attrName>
                                        </p:attrNameLst>
                                      </p:cBhvr>
                                      <p:to>
                                        <p:strVal val="visible"/>
                                      </p:to>
                                    </p:set>
                                    <p:animEffect transition="in" filter="fade">
                                      <p:cBhvr>
                                        <p:cTn id="32" dur="1000"/>
                                        <p:tgtEl>
                                          <p:spTgt spid="199"/>
                                        </p:tgtEl>
                                      </p:cBhvr>
                                    </p:animEffect>
                                    <p:anim calcmode="lin" valueType="num">
                                      <p:cBhvr>
                                        <p:cTn id="33" dur="1000" fill="hold"/>
                                        <p:tgtEl>
                                          <p:spTgt spid="199"/>
                                        </p:tgtEl>
                                        <p:attrNameLst>
                                          <p:attrName>ppt_x</p:attrName>
                                        </p:attrNameLst>
                                      </p:cBhvr>
                                      <p:tavLst>
                                        <p:tav tm="0">
                                          <p:val>
                                            <p:strVal val="#ppt_x"/>
                                          </p:val>
                                        </p:tav>
                                        <p:tav tm="100000">
                                          <p:val>
                                            <p:strVal val="#ppt_x"/>
                                          </p:val>
                                        </p:tav>
                                      </p:tavLst>
                                    </p:anim>
                                    <p:anim calcmode="lin" valueType="num">
                                      <p:cBhvr>
                                        <p:cTn id="34" dur="1000" fill="hold"/>
                                        <p:tgtEl>
                                          <p:spTgt spid="199"/>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21515"/>
                                        </p:tgtEl>
                                        <p:attrNameLst>
                                          <p:attrName>style.visibility</p:attrName>
                                        </p:attrNameLst>
                                      </p:cBhvr>
                                      <p:to>
                                        <p:strVal val="visible"/>
                                      </p:to>
                                    </p:set>
                                    <p:animEffect transition="in" filter="fade">
                                      <p:cBhvr>
                                        <p:cTn id="37" dur="1000"/>
                                        <p:tgtEl>
                                          <p:spTgt spid="21515"/>
                                        </p:tgtEl>
                                      </p:cBhvr>
                                    </p:animEffect>
                                    <p:anim calcmode="lin" valueType="num">
                                      <p:cBhvr>
                                        <p:cTn id="38" dur="1000" fill="hold"/>
                                        <p:tgtEl>
                                          <p:spTgt spid="21515"/>
                                        </p:tgtEl>
                                        <p:attrNameLst>
                                          <p:attrName>ppt_x</p:attrName>
                                        </p:attrNameLst>
                                      </p:cBhvr>
                                      <p:tavLst>
                                        <p:tav tm="0">
                                          <p:val>
                                            <p:strVal val="#ppt_x"/>
                                          </p:val>
                                        </p:tav>
                                        <p:tav tm="100000">
                                          <p:val>
                                            <p:strVal val="#ppt_x"/>
                                          </p:val>
                                        </p:tav>
                                      </p:tavLst>
                                    </p:anim>
                                    <p:anim calcmode="lin" valueType="num">
                                      <p:cBhvr>
                                        <p:cTn id="39" dur="1000" fill="hold"/>
                                        <p:tgtEl>
                                          <p:spTgt spid="215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P spid="190" grpId="0" animBg="1"/>
      <p:bldP spid="21510" grpId="0"/>
      <p:bldP spid="21511" grpId="0"/>
      <p:bldP spid="21512" grpId="0"/>
      <p:bldP spid="199" grpId="0" animBg="1"/>
      <p:bldP spid="215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500063" y="2401888"/>
            <a:ext cx="48387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84188" y="4030663"/>
            <a:ext cx="4811712"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635000" y="2917825"/>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dirty="0">
              <a:solidFill>
                <a:schemeClr val="bg1"/>
              </a:solidFill>
              <a:latin typeface="微软雅黑" pitchFamily="34" charset="-122"/>
              <a:ea typeface="微软雅黑" pitchFamily="34" charset="-122"/>
            </a:endParaRPr>
          </a:p>
        </p:txBody>
      </p:sp>
      <p:sp>
        <p:nvSpPr>
          <p:cNvPr id="79" name="矩形 78"/>
          <p:cNvSpPr/>
          <p:nvPr/>
        </p:nvSpPr>
        <p:spPr bwMode="auto">
          <a:xfrm>
            <a:off x="601663" y="4402138"/>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dirty="0">
              <a:solidFill>
                <a:schemeClr val="bg1"/>
              </a:solidFill>
              <a:latin typeface="微软雅黑" pitchFamily="34" charset="-122"/>
              <a:ea typeface="微软雅黑" pitchFamily="34" charset="-122"/>
            </a:endParaRPr>
          </a:p>
        </p:txBody>
      </p:sp>
      <p:sp>
        <p:nvSpPr>
          <p:cNvPr id="22533" name="文本框 12"/>
          <p:cNvSpPr txBox="1">
            <a:spLocks noChangeArrowheads="1"/>
          </p:cNvSpPr>
          <p:nvPr/>
        </p:nvSpPr>
        <p:spPr bwMode="auto">
          <a:xfrm>
            <a:off x="1069975" y="2816225"/>
            <a:ext cx="4140200" cy="1120775"/>
          </a:xfrm>
          <a:prstGeom prst="rect">
            <a:avLst/>
          </a:prstGeom>
          <a:noFill/>
          <a:ln w="9525">
            <a:noFill/>
            <a:miter lim="800000"/>
            <a:headEnd/>
            <a:tailEnd/>
          </a:ln>
        </p:spPr>
        <p:txBody>
          <a:bodyPr>
            <a:spAutoFit/>
          </a:bodyPr>
          <a:lstStyle/>
          <a:p>
            <a:pPr>
              <a:lnSpc>
                <a:spcPct val="125000"/>
              </a:lnSpc>
            </a:pPr>
            <a:r>
              <a:rPr lang="zh-CN" altLang="en-US">
                <a:solidFill>
                  <a:srgbClr val="595959"/>
                </a:solidFill>
                <a:latin typeface="微软雅黑" pitchFamily="34" charset="-122"/>
                <a:ea typeface="微软雅黑" pitchFamily="34" charset="-122"/>
              </a:rPr>
              <a:t>问题的产生：传统的关键词检索技术，信息冗余度高，对信息简单罗列，难以全面把握</a:t>
            </a:r>
          </a:p>
        </p:txBody>
      </p:sp>
      <p:sp>
        <p:nvSpPr>
          <p:cNvPr id="22534" name="文本框 14"/>
          <p:cNvSpPr txBox="1">
            <a:spLocks noChangeArrowheads="1"/>
          </p:cNvSpPr>
          <p:nvPr/>
        </p:nvSpPr>
        <p:spPr bwMode="auto">
          <a:xfrm>
            <a:off x="973138" y="4286250"/>
            <a:ext cx="4384675" cy="1463675"/>
          </a:xfrm>
          <a:prstGeom prst="rect">
            <a:avLst/>
          </a:prstGeom>
          <a:noFill/>
          <a:ln w="9525">
            <a:noFill/>
            <a:miter lim="800000"/>
            <a:headEnd/>
            <a:tailEnd/>
          </a:ln>
        </p:spPr>
        <p:txBody>
          <a:bodyPr>
            <a:spAutoFit/>
          </a:bodyPr>
          <a:lstStyle/>
          <a:p>
            <a:pPr>
              <a:lnSpc>
                <a:spcPct val="125000"/>
              </a:lnSpc>
            </a:pPr>
            <a:r>
              <a:rPr lang="zh-CN" altLang="en-US">
                <a:solidFill>
                  <a:srgbClr val="595959"/>
                </a:solidFill>
                <a:latin typeface="微软雅黑" pitchFamily="34" charset="-122"/>
                <a:ea typeface="微软雅黑" pitchFamily="34" charset="-122"/>
              </a:rPr>
              <a:t>问题的解决方案：话题检测与跟踪技术能把分散的信息有效地汇集并组织起来，从整体上了解一个话题的全部细节以及该话题中事件之间的相关性。</a:t>
            </a:r>
            <a:r>
              <a:rPr lang="zh-CN" altLang="en-US"/>
              <a:t> </a:t>
            </a:r>
          </a:p>
        </p:txBody>
      </p:sp>
      <p:grpSp>
        <p:nvGrpSpPr>
          <p:cNvPr id="22535" name="组合 84"/>
          <p:cNvGrpSpPr>
            <a:grpSpLocks/>
          </p:cNvGrpSpPr>
          <p:nvPr/>
        </p:nvGrpSpPr>
        <p:grpSpPr bwMode="auto">
          <a:xfrm>
            <a:off x="609600" y="261938"/>
            <a:ext cx="1214438" cy="758825"/>
            <a:chOff x="1922078" y="0"/>
            <a:chExt cx="8347844" cy="3447438"/>
          </a:xfrm>
        </p:grpSpPr>
        <p:grpSp>
          <p:nvGrpSpPr>
            <p:cNvPr id="22560" name="组合 85"/>
            <p:cNvGrpSpPr>
              <a:grpSpLocks/>
            </p:cNvGrpSpPr>
            <p:nvPr/>
          </p:nvGrpSpPr>
          <p:grpSpPr bwMode="auto">
            <a:xfrm rot="-602899">
              <a:off x="5080902" y="0"/>
              <a:ext cx="659781" cy="793569"/>
              <a:chOff x="9397113" y="1572484"/>
              <a:chExt cx="739439" cy="900000"/>
            </a:xfrm>
          </p:grpSpPr>
          <p:pic>
            <p:nvPicPr>
              <p:cNvPr id="22618" name="图片 143"/>
              <p:cNvPicPr>
                <a:picLocks noChangeAspect="1"/>
              </p:cNvPicPr>
              <p:nvPr/>
            </p:nvPicPr>
            <p:blipFill>
              <a:blip r:embed="rId2"/>
              <a:srcRect l="7620" t="-1408" r="6212" b="16890"/>
              <a:stretch>
                <a:fillRect/>
              </a:stretch>
            </p:blipFill>
            <p:spPr bwMode="auto">
              <a:xfrm>
                <a:off x="9402521" y="1678027"/>
                <a:ext cx="734031" cy="720000"/>
              </a:xfrm>
              <a:prstGeom prst="rect">
                <a:avLst/>
              </a:prstGeom>
              <a:noFill/>
              <a:ln w="9525">
                <a:noFill/>
                <a:miter lim="800000"/>
                <a:headEnd/>
                <a:tailEnd/>
              </a:ln>
            </p:spPr>
          </p:pic>
          <p:sp>
            <p:nvSpPr>
              <p:cNvPr id="145" name="椭圆 144"/>
              <p:cNvSpPr/>
              <p:nvPr/>
            </p:nvSpPr>
            <p:spPr>
              <a:xfrm>
                <a:off x="9391557" y="1570764"/>
                <a:ext cx="721551" cy="89974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2561" name="组合 86"/>
            <p:cNvGrpSpPr>
              <a:grpSpLocks/>
            </p:cNvGrpSpPr>
            <p:nvPr/>
          </p:nvGrpSpPr>
          <p:grpSpPr bwMode="auto">
            <a:xfrm rot="2455872">
              <a:off x="9009447" y="1071465"/>
              <a:ext cx="659781" cy="793569"/>
              <a:chOff x="8752405" y="680495"/>
              <a:chExt cx="739439" cy="900000"/>
            </a:xfrm>
          </p:grpSpPr>
          <p:pic>
            <p:nvPicPr>
              <p:cNvPr id="22616" name="图片 141"/>
              <p:cNvPicPr>
                <a:picLocks noChangeAspect="1"/>
              </p:cNvPicPr>
              <p:nvPr/>
            </p:nvPicPr>
            <p:blipFill>
              <a:blip r:embed="rId3"/>
              <a:srcRect l="16849" r="13873" b="27650"/>
              <a:stretch>
                <a:fillRect/>
              </a:stretch>
            </p:blipFill>
            <p:spPr bwMode="auto">
              <a:xfrm>
                <a:off x="8771844" y="740799"/>
                <a:ext cx="720000" cy="751928"/>
              </a:xfrm>
              <a:prstGeom prst="rect">
                <a:avLst/>
              </a:prstGeom>
              <a:noFill/>
              <a:ln w="9525">
                <a:noFill/>
                <a:miter lim="800000"/>
                <a:headEnd/>
                <a:tailEnd/>
              </a:ln>
            </p:spPr>
          </p:pic>
          <p:sp>
            <p:nvSpPr>
              <p:cNvPr id="143" name="椭圆 142"/>
              <p:cNvSpPr/>
              <p:nvPr/>
            </p:nvSpPr>
            <p:spPr>
              <a:xfrm>
                <a:off x="8706709" y="688128"/>
                <a:ext cx="746018" cy="89974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2562" name="组合 87"/>
            <p:cNvGrpSpPr>
              <a:grpSpLocks/>
            </p:cNvGrpSpPr>
            <p:nvPr/>
          </p:nvGrpSpPr>
          <p:grpSpPr bwMode="auto">
            <a:xfrm rot="-1060627">
              <a:off x="4239050" y="1051458"/>
              <a:ext cx="642436" cy="793569"/>
              <a:chOff x="7798300" y="2128176"/>
              <a:chExt cx="720000" cy="900000"/>
            </a:xfrm>
          </p:grpSpPr>
          <p:pic>
            <p:nvPicPr>
              <p:cNvPr id="22614" name="图片 139"/>
              <p:cNvPicPr>
                <a:picLocks noChangeAspect="1"/>
              </p:cNvPicPr>
              <p:nvPr/>
            </p:nvPicPr>
            <p:blipFill>
              <a:blip r:embed="rId4"/>
              <a:srcRect l="17059" t="11812" r="20535" b="18535"/>
              <a:stretch>
                <a:fillRect/>
              </a:stretch>
            </p:blipFill>
            <p:spPr bwMode="auto">
              <a:xfrm>
                <a:off x="7835765" y="2190111"/>
                <a:ext cx="645071" cy="720000"/>
              </a:xfrm>
              <a:prstGeom prst="rect">
                <a:avLst/>
              </a:prstGeom>
              <a:noFill/>
              <a:ln w="9525">
                <a:noFill/>
                <a:miter lim="800000"/>
                <a:headEnd/>
                <a:tailEnd/>
              </a:ln>
            </p:spPr>
          </p:pic>
          <p:sp>
            <p:nvSpPr>
              <p:cNvPr id="141" name="椭圆 140"/>
              <p:cNvSpPr/>
              <p:nvPr/>
            </p:nvSpPr>
            <p:spPr>
              <a:xfrm>
                <a:off x="7793712" y="2129174"/>
                <a:ext cx="721556" cy="89974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2563" name="组合 88"/>
            <p:cNvGrpSpPr>
              <a:grpSpLocks/>
            </p:cNvGrpSpPr>
            <p:nvPr/>
          </p:nvGrpSpPr>
          <p:grpSpPr bwMode="auto">
            <a:xfrm rot="622440">
              <a:off x="6257266" y="1278812"/>
              <a:ext cx="643355" cy="793569"/>
              <a:chOff x="5457544" y="2382484"/>
              <a:chExt cx="721030" cy="900000"/>
            </a:xfrm>
          </p:grpSpPr>
          <p:pic>
            <p:nvPicPr>
              <p:cNvPr id="22612" name="图片 137"/>
              <p:cNvPicPr>
                <a:picLocks noChangeAspect="1"/>
              </p:cNvPicPr>
              <p:nvPr/>
            </p:nvPicPr>
            <p:blipFill>
              <a:blip r:embed="rId5"/>
              <a:srcRect/>
              <a:stretch>
                <a:fillRect/>
              </a:stretch>
            </p:blipFill>
            <p:spPr bwMode="auto">
              <a:xfrm>
                <a:off x="5458574" y="2472484"/>
                <a:ext cx="720000" cy="720000"/>
              </a:xfrm>
              <a:prstGeom prst="rect">
                <a:avLst/>
              </a:prstGeom>
              <a:noFill/>
              <a:ln w="9525">
                <a:noFill/>
                <a:miter lim="800000"/>
                <a:headEnd/>
                <a:tailEnd/>
              </a:ln>
            </p:spPr>
          </p:pic>
          <p:sp>
            <p:nvSpPr>
              <p:cNvPr id="139" name="椭圆 138"/>
              <p:cNvSpPr/>
              <p:nvPr/>
            </p:nvSpPr>
            <p:spPr>
              <a:xfrm>
                <a:off x="5453468" y="2380351"/>
                <a:ext cx="721546" cy="89974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2564" name="组合 89"/>
            <p:cNvGrpSpPr>
              <a:grpSpLocks/>
            </p:cNvGrpSpPr>
            <p:nvPr/>
          </p:nvGrpSpPr>
          <p:grpSpPr bwMode="auto">
            <a:xfrm rot="713899">
              <a:off x="6982111" y="246490"/>
              <a:ext cx="642436" cy="811512"/>
              <a:chOff x="2594245" y="3143107"/>
              <a:chExt cx="720000" cy="920349"/>
            </a:xfrm>
          </p:grpSpPr>
          <p:pic>
            <p:nvPicPr>
              <p:cNvPr id="22610" name="图片 135"/>
              <p:cNvPicPr>
                <a:picLocks noChangeAspect="1"/>
              </p:cNvPicPr>
              <p:nvPr/>
            </p:nvPicPr>
            <p:blipFill>
              <a:blip r:embed="rId6"/>
              <a:srcRect l="17104" r="18739" b="27940"/>
              <a:stretch>
                <a:fillRect/>
              </a:stretch>
            </p:blipFill>
            <p:spPr bwMode="auto">
              <a:xfrm>
                <a:off x="2624542" y="3143107"/>
                <a:ext cx="641048" cy="720000"/>
              </a:xfrm>
              <a:prstGeom prst="rect">
                <a:avLst/>
              </a:prstGeom>
              <a:noFill/>
              <a:ln w="9525">
                <a:noFill/>
                <a:miter lim="800000"/>
                <a:headEnd/>
                <a:tailEnd/>
              </a:ln>
            </p:spPr>
          </p:pic>
          <p:sp>
            <p:nvSpPr>
              <p:cNvPr id="137" name="椭圆 136"/>
              <p:cNvSpPr/>
              <p:nvPr/>
            </p:nvSpPr>
            <p:spPr>
              <a:xfrm>
                <a:off x="2578403" y="3126896"/>
                <a:ext cx="721548" cy="90792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2565" name="组合 90"/>
            <p:cNvGrpSpPr>
              <a:grpSpLocks/>
            </p:cNvGrpSpPr>
            <p:nvPr/>
          </p:nvGrpSpPr>
          <p:grpSpPr bwMode="auto">
            <a:xfrm rot="-1248669">
              <a:off x="2986611" y="357756"/>
              <a:ext cx="642436" cy="793569"/>
              <a:chOff x="3277182" y="773323"/>
              <a:chExt cx="720000" cy="900000"/>
            </a:xfrm>
          </p:grpSpPr>
          <p:sp>
            <p:nvSpPr>
              <p:cNvPr id="134" name="椭圆 133"/>
              <p:cNvSpPr/>
              <p:nvPr/>
            </p:nvSpPr>
            <p:spPr>
              <a:xfrm>
                <a:off x="3281776" y="773477"/>
                <a:ext cx="684863" cy="899742"/>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2609" name="图片 134"/>
              <p:cNvPicPr>
                <a:picLocks noChangeAspect="1"/>
              </p:cNvPicPr>
              <p:nvPr/>
            </p:nvPicPr>
            <p:blipFill>
              <a:blip r:embed="rId7"/>
              <a:srcRect/>
              <a:stretch>
                <a:fillRect/>
              </a:stretch>
            </p:blipFill>
            <p:spPr bwMode="auto">
              <a:xfrm>
                <a:off x="3277182" y="883868"/>
                <a:ext cx="720000" cy="720000"/>
              </a:xfrm>
              <a:prstGeom prst="rect">
                <a:avLst/>
              </a:prstGeom>
              <a:noFill/>
              <a:ln w="9525">
                <a:noFill/>
                <a:miter lim="800000"/>
                <a:headEnd/>
                <a:tailEnd/>
              </a:ln>
            </p:spPr>
          </p:pic>
        </p:grpSp>
        <p:grpSp>
          <p:nvGrpSpPr>
            <p:cNvPr id="22566" name="组合 91"/>
            <p:cNvGrpSpPr>
              <a:grpSpLocks/>
            </p:cNvGrpSpPr>
            <p:nvPr/>
          </p:nvGrpSpPr>
          <p:grpSpPr bwMode="auto">
            <a:xfrm rot="1912890">
              <a:off x="7930945" y="1382649"/>
              <a:ext cx="648427" cy="793569"/>
              <a:chOff x="5384758" y="1250900"/>
              <a:chExt cx="726714" cy="900000"/>
            </a:xfrm>
          </p:grpSpPr>
          <p:sp>
            <p:nvSpPr>
              <p:cNvPr id="132" name="椭圆 131"/>
              <p:cNvSpPr/>
              <p:nvPr/>
            </p:nvSpPr>
            <p:spPr>
              <a:xfrm>
                <a:off x="5384968" y="1247570"/>
                <a:ext cx="709319" cy="899742"/>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2607" name="图片 132"/>
              <p:cNvPicPr>
                <a:picLocks noChangeAspect="1"/>
              </p:cNvPicPr>
              <p:nvPr/>
            </p:nvPicPr>
            <p:blipFill>
              <a:blip r:embed="rId8"/>
              <a:srcRect/>
              <a:stretch>
                <a:fillRect/>
              </a:stretch>
            </p:blipFill>
            <p:spPr bwMode="auto">
              <a:xfrm>
                <a:off x="5391472" y="1268881"/>
                <a:ext cx="720000" cy="720000"/>
              </a:xfrm>
              <a:prstGeom prst="rect">
                <a:avLst/>
              </a:prstGeom>
              <a:noFill/>
              <a:ln w="9525">
                <a:noFill/>
                <a:miter lim="800000"/>
                <a:headEnd/>
                <a:tailEnd/>
              </a:ln>
            </p:spPr>
          </p:pic>
        </p:grpSp>
        <p:grpSp>
          <p:nvGrpSpPr>
            <p:cNvPr id="22567" name="组合 92"/>
            <p:cNvGrpSpPr>
              <a:grpSpLocks/>
            </p:cNvGrpSpPr>
            <p:nvPr/>
          </p:nvGrpSpPr>
          <p:grpSpPr bwMode="auto">
            <a:xfrm rot="1354213">
              <a:off x="7092076" y="1228721"/>
              <a:ext cx="642436" cy="793569"/>
              <a:chOff x="3639753" y="2488176"/>
              <a:chExt cx="720000" cy="900000"/>
            </a:xfrm>
          </p:grpSpPr>
          <p:sp>
            <p:nvSpPr>
              <p:cNvPr id="130" name="椭圆 129"/>
              <p:cNvSpPr/>
              <p:nvPr/>
            </p:nvSpPr>
            <p:spPr>
              <a:xfrm>
                <a:off x="3640374" y="2484529"/>
                <a:ext cx="721556" cy="899742"/>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2605" name="图片 130"/>
              <p:cNvPicPr>
                <a:picLocks noChangeAspect="1"/>
              </p:cNvPicPr>
              <p:nvPr/>
            </p:nvPicPr>
            <p:blipFill>
              <a:blip r:embed="rId9"/>
              <a:srcRect/>
              <a:stretch>
                <a:fillRect/>
              </a:stretch>
            </p:blipFill>
            <p:spPr bwMode="auto">
              <a:xfrm>
                <a:off x="3705576" y="2565261"/>
                <a:ext cx="547109" cy="720000"/>
              </a:xfrm>
              <a:prstGeom prst="rect">
                <a:avLst/>
              </a:prstGeom>
              <a:noFill/>
              <a:ln w="9525">
                <a:noFill/>
                <a:miter lim="800000"/>
                <a:headEnd/>
                <a:tailEnd/>
              </a:ln>
            </p:spPr>
          </p:pic>
        </p:grpSp>
        <p:grpSp>
          <p:nvGrpSpPr>
            <p:cNvPr id="22568" name="组合 93"/>
            <p:cNvGrpSpPr>
              <a:grpSpLocks/>
            </p:cNvGrpSpPr>
            <p:nvPr/>
          </p:nvGrpSpPr>
          <p:grpSpPr bwMode="auto">
            <a:xfrm rot="-1725354">
              <a:off x="3552291" y="1752953"/>
              <a:ext cx="647730" cy="793569"/>
              <a:chOff x="4707387" y="271511"/>
              <a:chExt cx="725933" cy="900000"/>
            </a:xfrm>
          </p:grpSpPr>
          <p:sp>
            <p:nvSpPr>
              <p:cNvPr id="128" name="椭圆 127"/>
              <p:cNvSpPr/>
              <p:nvPr/>
            </p:nvSpPr>
            <p:spPr>
              <a:xfrm>
                <a:off x="4703096" y="270859"/>
                <a:ext cx="733783" cy="899742"/>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2603" name="图片 128"/>
              <p:cNvPicPr>
                <a:picLocks noChangeAspect="1"/>
              </p:cNvPicPr>
              <p:nvPr/>
            </p:nvPicPr>
            <p:blipFill>
              <a:blip r:embed="rId10"/>
              <a:srcRect/>
              <a:stretch>
                <a:fillRect/>
              </a:stretch>
            </p:blipFill>
            <p:spPr bwMode="auto">
              <a:xfrm>
                <a:off x="4707387" y="347898"/>
                <a:ext cx="720000" cy="720000"/>
              </a:xfrm>
              <a:prstGeom prst="rect">
                <a:avLst/>
              </a:prstGeom>
              <a:noFill/>
              <a:ln w="9525">
                <a:noFill/>
                <a:miter lim="800000"/>
                <a:headEnd/>
                <a:tailEnd/>
              </a:ln>
            </p:spPr>
          </p:pic>
        </p:grpSp>
        <p:grpSp>
          <p:nvGrpSpPr>
            <p:cNvPr id="22569" name="组合 94"/>
            <p:cNvGrpSpPr>
              <a:grpSpLocks/>
            </p:cNvGrpSpPr>
            <p:nvPr/>
          </p:nvGrpSpPr>
          <p:grpSpPr bwMode="auto">
            <a:xfrm>
              <a:off x="5902457" y="519563"/>
              <a:ext cx="647456" cy="793569"/>
              <a:chOff x="4355614" y="1671769"/>
              <a:chExt cx="725626" cy="900000"/>
            </a:xfrm>
          </p:grpSpPr>
          <p:sp>
            <p:nvSpPr>
              <p:cNvPr id="126" name="椭圆 125"/>
              <p:cNvSpPr/>
              <p:nvPr/>
            </p:nvSpPr>
            <p:spPr>
              <a:xfrm>
                <a:off x="4358503" y="1671450"/>
                <a:ext cx="721551" cy="899742"/>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2601" name="图片 126"/>
              <p:cNvPicPr>
                <a:picLocks noChangeAspect="1"/>
              </p:cNvPicPr>
              <p:nvPr/>
            </p:nvPicPr>
            <p:blipFill>
              <a:blip r:embed="rId11"/>
              <a:srcRect/>
              <a:stretch>
                <a:fillRect/>
              </a:stretch>
            </p:blipFill>
            <p:spPr bwMode="auto">
              <a:xfrm>
                <a:off x="4361240" y="1732379"/>
                <a:ext cx="720000" cy="720000"/>
              </a:xfrm>
              <a:prstGeom prst="rect">
                <a:avLst/>
              </a:prstGeom>
              <a:noFill/>
              <a:ln w="9525">
                <a:noFill/>
                <a:miter lim="800000"/>
                <a:headEnd/>
                <a:tailEnd/>
              </a:ln>
            </p:spPr>
          </p:pic>
        </p:grpSp>
        <p:grpSp>
          <p:nvGrpSpPr>
            <p:cNvPr id="22570" name="组合 95"/>
            <p:cNvGrpSpPr>
              <a:grpSpLocks/>
            </p:cNvGrpSpPr>
            <p:nvPr/>
          </p:nvGrpSpPr>
          <p:grpSpPr bwMode="auto">
            <a:xfrm rot="3261331">
              <a:off x="8178834" y="2216888"/>
              <a:ext cx="645495" cy="803045"/>
              <a:chOff x="6534782" y="2204846"/>
              <a:chExt cx="732066" cy="900000"/>
            </a:xfrm>
          </p:grpSpPr>
          <p:sp>
            <p:nvSpPr>
              <p:cNvPr id="124" name="椭圆 123"/>
              <p:cNvSpPr/>
              <p:nvPr/>
            </p:nvSpPr>
            <p:spPr>
              <a:xfrm>
                <a:off x="6531023" y="2184527"/>
                <a:ext cx="727970" cy="941693"/>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2599" name="图片 124"/>
              <p:cNvPicPr>
                <a:picLocks noChangeAspect="1"/>
              </p:cNvPicPr>
              <p:nvPr/>
            </p:nvPicPr>
            <p:blipFill>
              <a:blip r:embed="rId12"/>
              <a:srcRect/>
              <a:stretch>
                <a:fillRect/>
              </a:stretch>
            </p:blipFill>
            <p:spPr bwMode="auto">
              <a:xfrm>
                <a:off x="6546848" y="2294846"/>
                <a:ext cx="720000" cy="720000"/>
              </a:xfrm>
              <a:prstGeom prst="rect">
                <a:avLst/>
              </a:prstGeom>
              <a:noFill/>
              <a:ln w="9525">
                <a:noFill/>
                <a:miter lim="800000"/>
                <a:headEnd/>
                <a:tailEnd/>
              </a:ln>
            </p:spPr>
          </p:pic>
        </p:grpSp>
        <p:grpSp>
          <p:nvGrpSpPr>
            <p:cNvPr id="22571" name="组合 96"/>
            <p:cNvGrpSpPr>
              <a:grpSpLocks/>
            </p:cNvGrpSpPr>
            <p:nvPr/>
          </p:nvGrpSpPr>
          <p:grpSpPr bwMode="auto">
            <a:xfrm rot="1881527">
              <a:off x="8180043" y="493339"/>
              <a:ext cx="646830" cy="793569"/>
              <a:chOff x="5993772" y="258109"/>
              <a:chExt cx="724925" cy="900000"/>
            </a:xfrm>
          </p:grpSpPr>
          <p:sp>
            <p:nvSpPr>
              <p:cNvPr id="122" name="椭圆 121"/>
              <p:cNvSpPr/>
              <p:nvPr/>
            </p:nvSpPr>
            <p:spPr>
              <a:xfrm>
                <a:off x="5938678" y="248240"/>
                <a:ext cx="770477" cy="899742"/>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2597" name="图片 122"/>
              <p:cNvPicPr>
                <a:picLocks noChangeAspect="1"/>
              </p:cNvPicPr>
              <p:nvPr/>
            </p:nvPicPr>
            <p:blipFill>
              <a:blip r:embed="rId13"/>
              <a:srcRect/>
              <a:stretch>
                <a:fillRect/>
              </a:stretch>
            </p:blipFill>
            <p:spPr bwMode="auto">
              <a:xfrm>
                <a:off x="5998697" y="334099"/>
                <a:ext cx="720000" cy="720000"/>
              </a:xfrm>
              <a:prstGeom prst="rect">
                <a:avLst/>
              </a:prstGeom>
              <a:noFill/>
              <a:ln w="9525">
                <a:noFill/>
                <a:miter lim="800000"/>
                <a:headEnd/>
                <a:tailEnd/>
              </a:ln>
            </p:spPr>
          </p:pic>
        </p:grpSp>
        <p:grpSp>
          <p:nvGrpSpPr>
            <p:cNvPr id="22572" name="组合 97"/>
            <p:cNvGrpSpPr>
              <a:grpSpLocks/>
            </p:cNvGrpSpPr>
            <p:nvPr/>
          </p:nvGrpSpPr>
          <p:grpSpPr bwMode="auto">
            <a:xfrm rot="3066563">
              <a:off x="9550518" y="2274810"/>
              <a:ext cx="635764" cy="803045"/>
              <a:chOff x="8806213" y="2910111"/>
              <a:chExt cx="721030" cy="900000"/>
            </a:xfrm>
          </p:grpSpPr>
          <p:sp>
            <p:nvSpPr>
              <p:cNvPr id="120" name="椭圆 119"/>
              <p:cNvSpPr/>
              <p:nvPr/>
            </p:nvSpPr>
            <p:spPr>
              <a:xfrm>
                <a:off x="8805248" y="2908908"/>
                <a:ext cx="719793" cy="905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2595" name="图片 120"/>
              <p:cNvPicPr>
                <a:picLocks noChangeAspect="1"/>
              </p:cNvPicPr>
              <p:nvPr/>
            </p:nvPicPr>
            <p:blipFill>
              <a:blip r:embed="rId14"/>
              <a:srcRect/>
              <a:stretch>
                <a:fillRect/>
              </a:stretch>
            </p:blipFill>
            <p:spPr bwMode="auto">
              <a:xfrm>
                <a:off x="8806213" y="3000111"/>
                <a:ext cx="720000" cy="720000"/>
              </a:xfrm>
              <a:prstGeom prst="rect">
                <a:avLst/>
              </a:prstGeom>
              <a:noFill/>
              <a:ln w="9525">
                <a:noFill/>
                <a:miter lim="800000"/>
                <a:headEnd/>
                <a:tailEnd/>
              </a:ln>
            </p:spPr>
          </p:pic>
        </p:grpSp>
        <p:grpSp>
          <p:nvGrpSpPr>
            <p:cNvPr id="22573" name="组合 98"/>
            <p:cNvGrpSpPr>
              <a:grpSpLocks/>
            </p:cNvGrpSpPr>
            <p:nvPr/>
          </p:nvGrpSpPr>
          <p:grpSpPr bwMode="auto">
            <a:xfrm rot="-750482">
              <a:off x="5023848" y="1251597"/>
              <a:ext cx="644890" cy="793569"/>
              <a:chOff x="7330781" y="818297"/>
              <a:chExt cx="722751" cy="900000"/>
            </a:xfrm>
          </p:grpSpPr>
          <p:sp>
            <p:nvSpPr>
              <p:cNvPr id="118" name="椭圆 117"/>
              <p:cNvSpPr/>
              <p:nvPr/>
            </p:nvSpPr>
            <p:spPr>
              <a:xfrm>
                <a:off x="7326658" y="821462"/>
                <a:ext cx="721557" cy="899742"/>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2593" name="图片 118"/>
              <p:cNvPicPr>
                <a:picLocks noChangeAspect="1"/>
              </p:cNvPicPr>
              <p:nvPr/>
            </p:nvPicPr>
            <p:blipFill>
              <a:blip r:embed="rId15"/>
              <a:srcRect/>
              <a:stretch>
                <a:fillRect/>
              </a:stretch>
            </p:blipFill>
            <p:spPr bwMode="auto">
              <a:xfrm>
                <a:off x="7333532" y="908881"/>
                <a:ext cx="720000" cy="720000"/>
              </a:xfrm>
              <a:prstGeom prst="rect">
                <a:avLst/>
              </a:prstGeom>
              <a:noFill/>
              <a:ln w="9525">
                <a:noFill/>
                <a:miter lim="800000"/>
                <a:headEnd/>
                <a:tailEnd/>
              </a:ln>
            </p:spPr>
          </p:pic>
        </p:grpSp>
        <p:grpSp>
          <p:nvGrpSpPr>
            <p:cNvPr id="22574" name="组合 99"/>
            <p:cNvGrpSpPr>
              <a:grpSpLocks/>
            </p:cNvGrpSpPr>
            <p:nvPr/>
          </p:nvGrpSpPr>
          <p:grpSpPr bwMode="auto">
            <a:xfrm rot="-1843806">
              <a:off x="1922078" y="1474933"/>
              <a:ext cx="653202" cy="793569"/>
              <a:chOff x="2213446" y="1768419"/>
              <a:chExt cx="732066" cy="900000"/>
            </a:xfrm>
          </p:grpSpPr>
          <p:pic>
            <p:nvPicPr>
              <p:cNvPr id="22590" name="图片 115"/>
              <p:cNvPicPr>
                <a:picLocks noChangeAspect="1"/>
              </p:cNvPicPr>
              <p:nvPr/>
            </p:nvPicPr>
            <p:blipFill>
              <a:blip r:embed="rId16"/>
              <a:srcRect/>
              <a:stretch>
                <a:fillRect/>
              </a:stretch>
            </p:blipFill>
            <p:spPr bwMode="auto">
              <a:xfrm>
                <a:off x="2213446" y="1851769"/>
                <a:ext cx="720000" cy="720000"/>
              </a:xfrm>
              <a:prstGeom prst="rect">
                <a:avLst/>
              </a:prstGeom>
              <a:noFill/>
              <a:ln w="9525">
                <a:noFill/>
                <a:miter lim="800000"/>
                <a:headEnd/>
                <a:tailEnd/>
              </a:ln>
            </p:spPr>
          </p:pic>
          <p:sp>
            <p:nvSpPr>
              <p:cNvPr id="117" name="椭圆 116"/>
              <p:cNvSpPr/>
              <p:nvPr/>
            </p:nvSpPr>
            <p:spPr>
              <a:xfrm>
                <a:off x="2195556" y="1756819"/>
                <a:ext cx="733784" cy="899742"/>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cxnSp>
          <p:nvCxnSpPr>
            <p:cNvPr id="101" name="直接连接符 100"/>
            <p:cNvCxnSpPr>
              <a:stCxn id="128" idx="4"/>
            </p:cNvCxnSpPr>
            <p:nvPr/>
          </p:nvCxnSpPr>
          <p:spPr>
            <a:xfrm>
              <a:off x="4071787" y="2495426"/>
              <a:ext cx="2029671" cy="952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7" idx="4"/>
            </p:cNvCxnSpPr>
            <p:nvPr/>
          </p:nvCxnSpPr>
          <p:spPr>
            <a:xfrm>
              <a:off x="2456780" y="2206937"/>
              <a:ext cx="3644678" cy="1240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4" idx="4"/>
            </p:cNvCxnSpPr>
            <p:nvPr/>
          </p:nvCxnSpPr>
          <p:spPr>
            <a:xfrm>
              <a:off x="3449787" y="1125105"/>
              <a:ext cx="2651670" cy="232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41" idx="4"/>
            </p:cNvCxnSpPr>
            <p:nvPr/>
          </p:nvCxnSpPr>
          <p:spPr>
            <a:xfrm>
              <a:off x="4682871" y="1824688"/>
              <a:ext cx="1418587" cy="162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5" idx="4"/>
            </p:cNvCxnSpPr>
            <p:nvPr/>
          </p:nvCxnSpPr>
          <p:spPr>
            <a:xfrm>
              <a:off x="5468550" y="786129"/>
              <a:ext cx="632908" cy="26613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6" idx="4"/>
            </p:cNvCxnSpPr>
            <p:nvPr/>
          </p:nvCxnSpPr>
          <p:spPr>
            <a:xfrm flipH="1">
              <a:off x="6101458" y="1312623"/>
              <a:ext cx="120031" cy="2134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8" idx="4"/>
            </p:cNvCxnSpPr>
            <p:nvPr/>
          </p:nvCxnSpPr>
          <p:spPr>
            <a:xfrm>
              <a:off x="5435810" y="2033844"/>
              <a:ext cx="665648" cy="1413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9" idx="4"/>
            </p:cNvCxnSpPr>
            <p:nvPr/>
          </p:nvCxnSpPr>
          <p:spPr>
            <a:xfrm flipH="1">
              <a:off x="6101458" y="2062693"/>
              <a:ext cx="403748" cy="13847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7" idx="4"/>
            </p:cNvCxnSpPr>
            <p:nvPr/>
          </p:nvCxnSpPr>
          <p:spPr>
            <a:xfrm flipH="1">
              <a:off x="6101458" y="1045769"/>
              <a:ext cx="1113045" cy="2401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0" idx="4"/>
            </p:cNvCxnSpPr>
            <p:nvPr/>
          </p:nvCxnSpPr>
          <p:spPr>
            <a:xfrm flipH="1">
              <a:off x="6101458" y="1990571"/>
              <a:ext cx="1156694" cy="1456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2" idx="4"/>
            </p:cNvCxnSpPr>
            <p:nvPr/>
          </p:nvCxnSpPr>
          <p:spPr>
            <a:xfrm flipH="1">
              <a:off x="6101458" y="1226076"/>
              <a:ext cx="2193351" cy="2221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2" idx="4"/>
            </p:cNvCxnSpPr>
            <p:nvPr/>
          </p:nvCxnSpPr>
          <p:spPr>
            <a:xfrm flipH="1">
              <a:off x="6101458" y="2113176"/>
              <a:ext cx="1942373" cy="13342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3" idx="4"/>
            </p:cNvCxnSpPr>
            <p:nvPr/>
          </p:nvCxnSpPr>
          <p:spPr>
            <a:xfrm flipH="1">
              <a:off x="6101458" y="1759780"/>
              <a:ext cx="2968121" cy="1687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20" idx="4"/>
            </p:cNvCxnSpPr>
            <p:nvPr/>
          </p:nvCxnSpPr>
          <p:spPr>
            <a:xfrm flipH="1">
              <a:off x="6101458" y="2928159"/>
              <a:ext cx="3459167" cy="519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24" idx="4"/>
            </p:cNvCxnSpPr>
            <p:nvPr/>
          </p:nvCxnSpPr>
          <p:spPr>
            <a:xfrm flipH="1">
              <a:off x="6101458" y="2848822"/>
              <a:ext cx="2073320" cy="598616"/>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flipV="1">
            <a:off x="655638" y="1031875"/>
            <a:ext cx="1497012" cy="66675"/>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7" name="矩形 146"/>
          <p:cNvSpPr/>
          <p:nvPr/>
        </p:nvSpPr>
        <p:spPr>
          <a:xfrm flipV="1">
            <a:off x="2152650" y="1031875"/>
            <a:ext cx="1495425" cy="66675"/>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8" name="矩形 147"/>
          <p:cNvSpPr/>
          <p:nvPr/>
        </p:nvSpPr>
        <p:spPr>
          <a:xfrm flipV="1">
            <a:off x="3648075" y="1031875"/>
            <a:ext cx="1497013" cy="66675"/>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9" name="矩形 148"/>
          <p:cNvSpPr/>
          <p:nvPr/>
        </p:nvSpPr>
        <p:spPr>
          <a:xfrm flipV="1">
            <a:off x="5145088" y="1031875"/>
            <a:ext cx="1497012" cy="66675"/>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0" name="矩形 149"/>
          <p:cNvSpPr/>
          <p:nvPr/>
        </p:nvSpPr>
        <p:spPr>
          <a:xfrm flipV="1">
            <a:off x="6642100" y="1031875"/>
            <a:ext cx="1497013" cy="66675"/>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1" name="矩形 150"/>
          <p:cNvSpPr/>
          <p:nvPr/>
        </p:nvSpPr>
        <p:spPr>
          <a:xfrm flipV="1">
            <a:off x="8139113" y="1031875"/>
            <a:ext cx="1497012" cy="66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2" name="矩形 151"/>
          <p:cNvSpPr/>
          <p:nvPr/>
        </p:nvSpPr>
        <p:spPr>
          <a:xfrm flipV="1">
            <a:off x="9636125" y="1031875"/>
            <a:ext cx="1497013" cy="66675"/>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543" name="文本框 335"/>
          <p:cNvSpPr txBox="1">
            <a:spLocks noChangeArrowheads="1"/>
          </p:cNvSpPr>
          <p:nvPr/>
        </p:nvSpPr>
        <p:spPr bwMode="auto">
          <a:xfrm>
            <a:off x="2003425" y="331788"/>
            <a:ext cx="5264150" cy="701675"/>
          </a:xfrm>
          <a:prstGeom prst="rect">
            <a:avLst/>
          </a:prstGeom>
          <a:noFill/>
          <a:ln w="9525">
            <a:noFill/>
            <a:miter lim="800000"/>
            <a:headEnd/>
            <a:tailEnd/>
          </a:ln>
        </p:spPr>
        <p:txBody>
          <a:bodyPr wrap="none">
            <a:spAutoFit/>
          </a:bodyPr>
          <a:lstStyle/>
          <a:p>
            <a:r>
              <a:rPr lang="zh-CN" altLang="en-US" sz="4000">
                <a:solidFill>
                  <a:srgbClr val="31B5D6"/>
                </a:solidFill>
                <a:latin typeface="华康俪金黑W8(P)"/>
                <a:ea typeface="微软雅黑" pitchFamily="34" charset="-122"/>
              </a:rPr>
              <a:t>话题检测与跟踪的意义</a:t>
            </a:r>
            <a:endParaRPr lang="zh-CN" altLang="en-US" sz="4000">
              <a:solidFill>
                <a:srgbClr val="31B5D6"/>
              </a:solidFill>
              <a:latin typeface="华康俪金黑W8(P)"/>
              <a:ea typeface="微软雅黑" pitchFamily="34" charset="-122"/>
              <a:cs typeface="华康俪金黑W8(P)"/>
            </a:endParaRPr>
          </a:p>
        </p:txBody>
      </p:sp>
      <p:grpSp>
        <p:nvGrpSpPr>
          <p:cNvPr id="22544" name="组合 153"/>
          <p:cNvGrpSpPr>
            <a:grpSpLocks/>
          </p:cNvGrpSpPr>
          <p:nvPr/>
        </p:nvGrpSpPr>
        <p:grpSpPr bwMode="auto">
          <a:xfrm>
            <a:off x="655638" y="1031875"/>
            <a:ext cx="10477500" cy="66675"/>
            <a:chOff x="655309" y="1032131"/>
            <a:chExt cx="10477147" cy="66943"/>
          </a:xfrm>
        </p:grpSpPr>
        <p:sp>
          <p:nvSpPr>
            <p:cNvPr id="155" name="矩形 154"/>
            <p:cNvSpPr/>
            <p:nvPr/>
          </p:nvSpPr>
          <p:spPr>
            <a:xfrm flipV="1">
              <a:off x="655309" y="1032131"/>
              <a:ext cx="1496962"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6" name="矩形 155"/>
            <p:cNvSpPr/>
            <p:nvPr/>
          </p:nvSpPr>
          <p:spPr>
            <a:xfrm flipV="1">
              <a:off x="2152271" y="1032131"/>
              <a:ext cx="1496963"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7" name="矩形 156"/>
            <p:cNvSpPr/>
            <p:nvPr/>
          </p:nvSpPr>
          <p:spPr>
            <a:xfrm flipV="1">
              <a:off x="3649233" y="1032131"/>
              <a:ext cx="1496962"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8" name="矩形 157"/>
            <p:cNvSpPr/>
            <p:nvPr/>
          </p:nvSpPr>
          <p:spPr>
            <a:xfrm flipV="1">
              <a:off x="5146195" y="1032131"/>
              <a:ext cx="149537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9" name="矩形 158"/>
            <p:cNvSpPr/>
            <p:nvPr/>
          </p:nvSpPr>
          <p:spPr>
            <a:xfrm flipV="1">
              <a:off x="6641569" y="1032131"/>
              <a:ext cx="1496963"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0" name="矩形 159"/>
            <p:cNvSpPr/>
            <p:nvPr/>
          </p:nvSpPr>
          <p:spPr>
            <a:xfrm flipV="1">
              <a:off x="8138532" y="1032131"/>
              <a:ext cx="1496962"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1" name="矩形 160"/>
            <p:cNvSpPr/>
            <p:nvPr/>
          </p:nvSpPr>
          <p:spPr>
            <a:xfrm flipV="1">
              <a:off x="9635493" y="1032131"/>
              <a:ext cx="1496963"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2545" name="Rectangle 2"/>
          <p:cNvSpPr>
            <a:spLocks noChangeArrowheads="1"/>
          </p:cNvSpPr>
          <p:nvPr/>
        </p:nvSpPr>
        <p:spPr bwMode="auto">
          <a:xfrm>
            <a:off x="0" y="0"/>
            <a:ext cx="12192000" cy="0"/>
          </a:xfrm>
          <a:prstGeom prst="rect">
            <a:avLst/>
          </a:prstGeom>
          <a:noFill/>
          <a:ln w="9525">
            <a:noFill/>
            <a:miter lim="800000"/>
            <a:headEnd/>
            <a:tailEnd/>
          </a:ln>
        </p:spPr>
        <p:txBody>
          <a:bodyPr wrap="none" anchor="ctr">
            <a:spAutoFit/>
          </a:bodyPr>
          <a:lstStyle/>
          <a:p>
            <a:endParaRPr lang="zh-CN" altLang="en-US">
              <a:latin typeface="Calibri" pitchFamily="34" charset="0"/>
            </a:endParaRPr>
          </a:p>
        </p:txBody>
      </p:sp>
      <p:cxnSp>
        <p:nvCxnSpPr>
          <p:cNvPr id="162" name="直接连接符 161"/>
          <p:cNvCxnSpPr/>
          <p:nvPr/>
        </p:nvCxnSpPr>
        <p:spPr>
          <a:xfrm>
            <a:off x="534988" y="5756275"/>
            <a:ext cx="4848225" cy="1746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2547" name="Picture 116" descr="timg (4)副本"/>
          <p:cNvPicPr>
            <a:picLocks noChangeAspect="1" noChangeArrowheads="1"/>
          </p:cNvPicPr>
          <p:nvPr/>
        </p:nvPicPr>
        <p:blipFill>
          <a:blip r:embed="rId17"/>
          <a:srcRect/>
          <a:stretch>
            <a:fillRect/>
          </a:stretch>
        </p:blipFill>
        <p:spPr bwMode="auto">
          <a:xfrm>
            <a:off x="6022975" y="4654550"/>
            <a:ext cx="3162300" cy="1938338"/>
          </a:xfrm>
          <a:prstGeom prst="rect">
            <a:avLst/>
          </a:prstGeom>
          <a:noFill/>
          <a:ln w="9525">
            <a:noFill/>
            <a:miter lim="800000"/>
            <a:headEnd/>
            <a:tailEnd/>
          </a:ln>
        </p:spPr>
      </p:pic>
      <p:pic>
        <p:nvPicPr>
          <p:cNvPr id="22548" name="Picture 119" descr="2017316141440副本"/>
          <p:cNvPicPr>
            <a:picLocks noChangeAspect="1" noChangeArrowheads="1"/>
          </p:cNvPicPr>
          <p:nvPr/>
        </p:nvPicPr>
        <p:blipFill>
          <a:blip r:embed="rId18"/>
          <a:srcRect/>
          <a:stretch>
            <a:fillRect/>
          </a:stretch>
        </p:blipFill>
        <p:spPr bwMode="auto">
          <a:xfrm>
            <a:off x="6043613" y="3001963"/>
            <a:ext cx="3168650" cy="1960562"/>
          </a:xfrm>
          <a:prstGeom prst="rect">
            <a:avLst/>
          </a:prstGeom>
          <a:noFill/>
          <a:ln w="9525">
            <a:noFill/>
            <a:miter lim="800000"/>
            <a:headEnd/>
            <a:tailEnd/>
          </a:ln>
        </p:spPr>
      </p:pic>
      <p:sp>
        <p:nvSpPr>
          <p:cNvPr id="22549" name="Text Box 120"/>
          <p:cNvSpPr txBox="1">
            <a:spLocks noChangeArrowheads="1"/>
          </p:cNvSpPr>
          <p:nvPr/>
        </p:nvSpPr>
        <p:spPr bwMode="auto">
          <a:xfrm>
            <a:off x="9558338" y="1884363"/>
            <a:ext cx="2012950" cy="366712"/>
          </a:xfrm>
          <a:prstGeom prst="rect">
            <a:avLst/>
          </a:prstGeom>
          <a:noFill/>
          <a:ln w="9525">
            <a:noFill/>
            <a:miter lim="800000"/>
            <a:headEnd/>
            <a:tailEnd/>
          </a:ln>
        </p:spPr>
        <p:txBody>
          <a:bodyPr wrap="none">
            <a:spAutoFit/>
          </a:bodyPr>
          <a:lstStyle/>
          <a:p>
            <a:r>
              <a:rPr lang="zh-CN" altLang="en-US">
                <a:ea typeface="微软雅黑" pitchFamily="34" charset="-122"/>
              </a:rPr>
              <a:t>政府安全分析人员</a:t>
            </a:r>
          </a:p>
        </p:txBody>
      </p:sp>
      <p:sp>
        <p:nvSpPr>
          <p:cNvPr id="22550" name="Text Box 121"/>
          <p:cNvSpPr txBox="1">
            <a:spLocks noChangeArrowheads="1"/>
          </p:cNvSpPr>
          <p:nvPr/>
        </p:nvSpPr>
        <p:spPr bwMode="auto">
          <a:xfrm>
            <a:off x="9582150" y="3859213"/>
            <a:ext cx="1555750" cy="366712"/>
          </a:xfrm>
          <a:prstGeom prst="rect">
            <a:avLst/>
          </a:prstGeom>
          <a:noFill/>
          <a:ln w="9525">
            <a:noFill/>
            <a:miter lim="800000"/>
            <a:headEnd/>
            <a:tailEnd/>
          </a:ln>
        </p:spPr>
        <p:txBody>
          <a:bodyPr wrap="none">
            <a:spAutoFit/>
          </a:bodyPr>
          <a:lstStyle/>
          <a:p>
            <a:r>
              <a:rPr lang="zh-CN" altLang="en-US">
                <a:ea typeface="微软雅黑" pitchFamily="34" charset="-122"/>
              </a:rPr>
              <a:t>情报分析人员</a:t>
            </a:r>
          </a:p>
        </p:txBody>
      </p:sp>
      <p:sp>
        <p:nvSpPr>
          <p:cNvPr id="22551" name="Text Box 122"/>
          <p:cNvSpPr txBox="1">
            <a:spLocks noChangeArrowheads="1"/>
          </p:cNvSpPr>
          <p:nvPr/>
        </p:nvSpPr>
        <p:spPr bwMode="auto">
          <a:xfrm>
            <a:off x="9659938" y="5664200"/>
            <a:ext cx="1555750" cy="366713"/>
          </a:xfrm>
          <a:prstGeom prst="rect">
            <a:avLst/>
          </a:prstGeom>
          <a:noFill/>
          <a:ln w="9525">
            <a:noFill/>
            <a:miter lim="800000"/>
            <a:headEnd/>
            <a:tailEnd/>
          </a:ln>
        </p:spPr>
        <p:txBody>
          <a:bodyPr wrap="none">
            <a:spAutoFit/>
          </a:bodyPr>
          <a:lstStyle/>
          <a:p>
            <a:r>
              <a:rPr lang="zh-CN" altLang="en-US">
                <a:ea typeface="微软雅黑" pitchFamily="34" charset="-122"/>
              </a:rPr>
              <a:t>社会学研究者</a:t>
            </a:r>
          </a:p>
        </p:txBody>
      </p:sp>
      <p:pic>
        <p:nvPicPr>
          <p:cNvPr id="22552" name="Picture 117" descr="timdddg"/>
          <p:cNvPicPr>
            <a:picLocks noChangeAspect="1" noChangeArrowheads="1"/>
          </p:cNvPicPr>
          <p:nvPr/>
        </p:nvPicPr>
        <p:blipFill>
          <a:blip r:embed="rId19"/>
          <a:srcRect/>
          <a:stretch>
            <a:fillRect/>
          </a:stretch>
        </p:blipFill>
        <p:spPr bwMode="auto">
          <a:xfrm>
            <a:off x="6042025" y="1266825"/>
            <a:ext cx="3168650" cy="19907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1000" fill="hold"/>
                                        <p:tgtEl>
                                          <p:spTgt spid="74"/>
                                        </p:tgtEl>
                                        <p:attrNameLst>
                                          <p:attrName>ppt_x</p:attrName>
                                        </p:attrNameLst>
                                      </p:cBhvr>
                                      <p:tavLst>
                                        <p:tav tm="0">
                                          <p:val>
                                            <p:strVal val="#ppt_x-.2"/>
                                          </p:val>
                                        </p:tav>
                                        <p:tav tm="100000">
                                          <p:val>
                                            <p:strVal val="#ppt_x"/>
                                          </p:val>
                                        </p:tav>
                                      </p:tavLst>
                                    </p:anim>
                                    <p:anim calcmode="lin" valueType="num">
                                      <p:cBhvr>
                                        <p:cTn id="8" dur="1000" fill="hold"/>
                                        <p:tgtEl>
                                          <p:spTgt spid="74"/>
                                        </p:tgtEl>
                                        <p:attrNameLst>
                                          <p:attrName>ppt_y</p:attrName>
                                        </p:attrNameLst>
                                      </p:cBhvr>
                                      <p:tavLst>
                                        <p:tav tm="0">
                                          <p:val>
                                            <p:strVal val="#ppt_y"/>
                                          </p:val>
                                        </p:tav>
                                        <p:tav tm="100000">
                                          <p:val>
                                            <p:strVal val="#ppt_y"/>
                                          </p:val>
                                        </p:tav>
                                      </p:tavLst>
                                    </p:anim>
                                    <p:animEffect transition="in" filter="wipe(right)" prLst="gradientSize: 0.1">
                                      <p:cBhvr>
                                        <p:cTn id="9" dur="1000"/>
                                        <p:tgtEl>
                                          <p:spTgt spid="74"/>
                                        </p:tgtEl>
                                      </p:cBhvr>
                                    </p:animEffect>
                                  </p:childTnLst>
                                </p:cTn>
                              </p:par>
                              <p:par>
                                <p:cTn id="10" presetID="29" presetClass="entr" presetSubtype="0" fill="hold" nodeType="with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p:cTn id="12" dur="1000" fill="hold"/>
                                        <p:tgtEl>
                                          <p:spTgt spid="75"/>
                                        </p:tgtEl>
                                        <p:attrNameLst>
                                          <p:attrName>ppt_x</p:attrName>
                                        </p:attrNameLst>
                                      </p:cBhvr>
                                      <p:tavLst>
                                        <p:tav tm="0">
                                          <p:val>
                                            <p:strVal val="#ppt_x-.2"/>
                                          </p:val>
                                        </p:tav>
                                        <p:tav tm="100000">
                                          <p:val>
                                            <p:strVal val="#ppt_x"/>
                                          </p:val>
                                        </p:tav>
                                      </p:tavLst>
                                    </p:anim>
                                    <p:anim calcmode="lin" valueType="num">
                                      <p:cBhvr>
                                        <p:cTn id="13" dur="1000" fill="hold"/>
                                        <p:tgtEl>
                                          <p:spTgt spid="75"/>
                                        </p:tgtEl>
                                        <p:attrNameLst>
                                          <p:attrName>ppt_y</p:attrName>
                                        </p:attrNameLst>
                                      </p:cBhvr>
                                      <p:tavLst>
                                        <p:tav tm="0">
                                          <p:val>
                                            <p:strVal val="#ppt_y"/>
                                          </p:val>
                                        </p:tav>
                                        <p:tav tm="100000">
                                          <p:val>
                                            <p:strVal val="#ppt_y"/>
                                          </p:val>
                                        </p:tav>
                                      </p:tavLst>
                                    </p:anim>
                                    <p:animEffect transition="in" filter="wipe(right)" prLst="gradientSize: 0.1">
                                      <p:cBhvr>
                                        <p:cTn id="14" dur="1000"/>
                                        <p:tgtEl>
                                          <p:spTgt spid="75"/>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anim calcmode="lin" valueType="num">
                                      <p:cBhvr>
                                        <p:cTn id="17" dur="1000" fill="hold"/>
                                        <p:tgtEl>
                                          <p:spTgt spid="78"/>
                                        </p:tgtEl>
                                        <p:attrNameLst>
                                          <p:attrName>ppt_x</p:attrName>
                                        </p:attrNameLst>
                                      </p:cBhvr>
                                      <p:tavLst>
                                        <p:tav tm="0">
                                          <p:val>
                                            <p:strVal val="#ppt_x-.2"/>
                                          </p:val>
                                        </p:tav>
                                        <p:tav tm="100000">
                                          <p:val>
                                            <p:strVal val="#ppt_x"/>
                                          </p:val>
                                        </p:tav>
                                      </p:tavLst>
                                    </p:anim>
                                    <p:anim calcmode="lin" valueType="num">
                                      <p:cBhvr>
                                        <p:cTn id="18" dur="1000" fill="hold"/>
                                        <p:tgtEl>
                                          <p:spTgt spid="78"/>
                                        </p:tgtEl>
                                        <p:attrNameLst>
                                          <p:attrName>ppt_y</p:attrName>
                                        </p:attrNameLst>
                                      </p:cBhvr>
                                      <p:tavLst>
                                        <p:tav tm="0">
                                          <p:val>
                                            <p:strVal val="#ppt_y"/>
                                          </p:val>
                                        </p:tav>
                                        <p:tav tm="100000">
                                          <p:val>
                                            <p:strVal val="#ppt_y"/>
                                          </p:val>
                                        </p:tav>
                                      </p:tavLst>
                                    </p:anim>
                                    <p:animEffect transition="in" filter="wipe(right)" prLst="gradientSize: 0.1">
                                      <p:cBhvr>
                                        <p:cTn id="19" dur="1000"/>
                                        <p:tgtEl>
                                          <p:spTgt spid="78"/>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 calcmode="lin" valueType="num">
                                      <p:cBhvr>
                                        <p:cTn id="22" dur="1000" fill="hold"/>
                                        <p:tgtEl>
                                          <p:spTgt spid="79"/>
                                        </p:tgtEl>
                                        <p:attrNameLst>
                                          <p:attrName>ppt_x</p:attrName>
                                        </p:attrNameLst>
                                      </p:cBhvr>
                                      <p:tavLst>
                                        <p:tav tm="0">
                                          <p:val>
                                            <p:strVal val="#ppt_x-.2"/>
                                          </p:val>
                                        </p:tav>
                                        <p:tav tm="100000">
                                          <p:val>
                                            <p:strVal val="#ppt_x"/>
                                          </p:val>
                                        </p:tav>
                                      </p:tavLst>
                                    </p:anim>
                                    <p:anim calcmode="lin" valueType="num">
                                      <p:cBhvr>
                                        <p:cTn id="23" dur="1000" fill="hold"/>
                                        <p:tgtEl>
                                          <p:spTgt spid="79"/>
                                        </p:tgtEl>
                                        <p:attrNameLst>
                                          <p:attrName>ppt_y</p:attrName>
                                        </p:attrNameLst>
                                      </p:cBhvr>
                                      <p:tavLst>
                                        <p:tav tm="0">
                                          <p:val>
                                            <p:strVal val="#ppt_y"/>
                                          </p:val>
                                        </p:tav>
                                        <p:tav tm="100000">
                                          <p:val>
                                            <p:strVal val="#ppt_y"/>
                                          </p:val>
                                        </p:tav>
                                      </p:tavLst>
                                    </p:anim>
                                    <p:animEffect transition="in" filter="wipe(right)" prLst="gradientSize: 0.1">
                                      <p:cBhvr>
                                        <p:cTn id="24" dur="1000"/>
                                        <p:tgtEl>
                                          <p:spTgt spid="79"/>
                                        </p:tgtEl>
                                      </p:cBhvr>
                                    </p:animEffect>
                                  </p:childTnLst>
                                </p:cTn>
                              </p:par>
                              <p:par>
                                <p:cTn id="25" presetID="29" presetClass="entr" presetSubtype="0" fill="hold" grpId="0" nodeType="withEffect">
                                  <p:stCondLst>
                                    <p:cond delay="0"/>
                                  </p:stCondLst>
                                  <p:childTnLst>
                                    <p:set>
                                      <p:cBhvr>
                                        <p:cTn id="26" dur="1" fill="hold">
                                          <p:stCondLst>
                                            <p:cond delay="0"/>
                                          </p:stCondLst>
                                        </p:cTn>
                                        <p:tgtEl>
                                          <p:spTgt spid="22533"/>
                                        </p:tgtEl>
                                        <p:attrNameLst>
                                          <p:attrName>style.visibility</p:attrName>
                                        </p:attrNameLst>
                                      </p:cBhvr>
                                      <p:to>
                                        <p:strVal val="visible"/>
                                      </p:to>
                                    </p:set>
                                    <p:anim calcmode="lin" valueType="num">
                                      <p:cBhvr>
                                        <p:cTn id="27" dur="1000" fill="hold"/>
                                        <p:tgtEl>
                                          <p:spTgt spid="22533"/>
                                        </p:tgtEl>
                                        <p:attrNameLst>
                                          <p:attrName>ppt_x</p:attrName>
                                        </p:attrNameLst>
                                      </p:cBhvr>
                                      <p:tavLst>
                                        <p:tav tm="0">
                                          <p:val>
                                            <p:strVal val="#ppt_x-.2"/>
                                          </p:val>
                                        </p:tav>
                                        <p:tav tm="100000">
                                          <p:val>
                                            <p:strVal val="#ppt_x"/>
                                          </p:val>
                                        </p:tav>
                                      </p:tavLst>
                                    </p:anim>
                                    <p:anim calcmode="lin" valueType="num">
                                      <p:cBhvr>
                                        <p:cTn id="28" dur="1000" fill="hold"/>
                                        <p:tgtEl>
                                          <p:spTgt spid="22533"/>
                                        </p:tgtEl>
                                        <p:attrNameLst>
                                          <p:attrName>ppt_y</p:attrName>
                                        </p:attrNameLst>
                                      </p:cBhvr>
                                      <p:tavLst>
                                        <p:tav tm="0">
                                          <p:val>
                                            <p:strVal val="#ppt_y"/>
                                          </p:val>
                                        </p:tav>
                                        <p:tav tm="100000">
                                          <p:val>
                                            <p:strVal val="#ppt_y"/>
                                          </p:val>
                                        </p:tav>
                                      </p:tavLst>
                                    </p:anim>
                                    <p:animEffect transition="in" filter="wipe(right)" prLst="gradientSize: 0.1">
                                      <p:cBhvr>
                                        <p:cTn id="29" dur="1000"/>
                                        <p:tgtEl>
                                          <p:spTgt spid="22533"/>
                                        </p:tgtEl>
                                      </p:cBhvr>
                                    </p:animEffect>
                                  </p:childTnLst>
                                </p:cTn>
                              </p:par>
                              <p:par>
                                <p:cTn id="30" presetID="29" presetClass="entr" presetSubtype="0" fill="hold" grpId="0" nodeType="withEffect">
                                  <p:stCondLst>
                                    <p:cond delay="0"/>
                                  </p:stCondLst>
                                  <p:childTnLst>
                                    <p:set>
                                      <p:cBhvr>
                                        <p:cTn id="31" dur="1" fill="hold">
                                          <p:stCondLst>
                                            <p:cond delay="0"/>
                                          </p:stCondLst>
                                        </p:cTn>
                                        <p:tgtEl>
                                          <p:spTgt spid="22534"/>
                                        </p:tgtEl>
                                        <p:attrNameLst>
                                          <p:attrName>style.visibility</p:attrName>
                                        </p:attrNameLst>
                                      </p:cBhvr>
                                      <p:to>
                                        <p:strVal val="visible"/>
                                      </p:to>
                                    </p:set>
                                    <p:anim calcmode="lin" valueType="num">
                                      <p:cBhvr>
                                        <p:cTn id="32" dur="1000" fill="hold"/>
                                        <p:tgtEl>
                                          <p:spTgt spid="22534"/>
                                        </p:tgtEl>
                                        <p:attrNameLst>
                                          <p:attrName>ppt_x</p:attrName>
                                        </p:attrNameLst>
                                      </p:cBhvr>
                                      <p:tavLst>
                                        <p:tav tm="0">
                                          <p:val>
                                            <p:strVal val="#ppt_x-.2"/>
                                          </p:val>
                                        </p:tav>
                                        <p:tav tm="100000">
                                          <p:val>
                                            <p:strVal val="#ppt_x"/>
                                          </p:val>
                                        </p:tav>
                                      </p:tavLst>
                                    </p:anim>
                                    <p:anim calcmode="lin" valueType="num">
                                      <p:cBhvr>
                                        <p:cTn id="33" dur="1000" fill="hold"/>
                                        <p:tgtEl>
                                          <p:spTgt spid="22534"/>
                                        </p:tgtEl>
                                        <p:attrNameLst>
                                          <p:attrName>ppt_y</p:attrName>
                                        </p:attrNameLst>
                                      </p:cBhvr>
                                      <p:tavLst>
                                        <p:tav tm="0">
                                          <p:val>
                                            <p:strVal val="#ppt_y"/>
                                          </p:val>
                                        </p:tav>
                                        <p:tav tm="100000">
                                          <p:val>
                                            <p:strVal val="#ppt_y"/>
                                          </p:val>
                                        </p:tav>
                                      </p:tavLst>
                                    </p:anim>
                                    <p:animEffect transition="in" filter="wipe(right)" prLst="gradientSize: 0.1">
                                      <p:cBhvr>
                                        <p:cTn id="34" dur="1000"/>
                                        <p:tgtEl>
                                          <p:spTgt spid="22534"/>
                                        </p:tgtEl>
                                      </p:cBhvr>
                                    </p:animEffect>
                                  </p:childTnLst>
                                </p:cTn>
                              </p:par>
                              <p:par>
                                <p:cTn id="35" presetID="29" presetClass="entr" presetSubtype="0" fill="hold" nodeType="withEffect">
                                  <p:stCondLst>
                                    <p:cond delay="0"/>
                                  </p:stCondLst>
                                  <p:childTnLst>
                                    <p:set>
                                      <p:cBhvr>
                                        <p:cTn id="36" dur="1" fill="hold">
                                          <p:stCondLst>
                                            <p:cond delay="0"/>
                                          </p:stCondLst>
                                        </p:cTn>
                                        <p:tgtEl>
                                          <p:spTgt spid="162"/>
                                        </p:tgtEl>
                                        <p:attrNameLst>
                                          <p:attrName>style.visibility</p:attrName>
                                        </p:attrNameLst>
                                      </p:cBhvr>
                                      <p:to>
                                        <p:strVal val="visible"/>
                                      </p:to>
                                    </p:set>
                                    <p:anim calcmode="lin" valueType="num">
                                      <p:cBhvr>
                                        <p:cTn id="37" dur="1000" fill="hold"/>
                                        <p:tgtEl>
                                          <p:spTgt spid="162"/>
                                        </p:tgtEl>
                                        <p:attrNameLst>
                                          <p:attrName>ppt_x</p:attrName>
                                        </p:attrNameLst>
                                      </p:cBhvr>
                                      <p:tavLst>
                                        <p:tav tm="0">
                                          <p:val>
                                            <p:strVal val="#ppt_x-.2"/>
                                          </p:val>
                                        </p:tav>
                                        <p:tav tm="100000">
                                          <p:val>
                                            <p:strVal val="#ppt_x"/>
                                          </p:val>
                                        </p:tav>
                                      </p:tavLst>
                                    </p:anim>
                                    <p:anim calcmode="lin" valueType="num">
                                      <p:cBhvr>
                                        <p:cTn id="38" dur="1000" fill="hold"/>
                                        <p:tgtEl>
                                          <p:spTgt spid="162"/>
                                        </p:tgtEl>
                                        <p:attrNameLst>
                                          <p:attrName>ppt_y</p:attrName>
                                        </p:attrNameLst>
                                      </p:cBhvr>
                                      <p:tavLst>
                                        <p:tav tm="0">
                                          <p:val>
                                            <p:strVal val="#ppt_y"/>
                                          </p:val>
                                        </p:tav>
                                        <p:tav tm="100000">
                                          <p:val>
                                            <p:strVal val="#ppt_y"/>
                                          </p:val>
                                        </p:tav>
                                      </p:tavLst>
                                    </p:anim>
                                    <p:animEffect transition="in" filter="wipe(right)" prLst="gradientSize: 0.1">
                                      <p:cBhvr>
                                        <p:cTn id="39" dur="1000"/>
                                        <p:tgtEl>
                                          <p:spTgt spid="162"/>
                                        </p:tgtEl>
                                      </p:cBhvr>
                                    </p:animEffect>
                                  </p:childTnLst>
                                </p:cTn>
                              </p:par>
                              <p:par>
                                <p:cTn id="40" presetID="29" presetClass="entr" presetSubtype="0" fill="hold" nodeType="withEffect">
                                  <p:stCondLst>
                                    <p:cond delay="0"/>
                                  </p:stCondLst>
                                  <p:childTnLst>
                                    <p:set>
                                      <p:cBhvr>
                                        <p:cTn id="41" dur="1" fill="hold">
                                          <p:stCondLst>
                                            <p:cond delay="0"/>
                                          </p:stCondLst>
                                        </p:cTn>
                                        <p:tgtEl>
                                          <p:spTgt spid="22547"/>
                                        </p:tgtEl>
                                        <p:attrNameLst>
                                          <p:attrName>style.visibility</p:attrName>
                                        </p:attrNameLst>
                                      </p:cBhvr>
                                      <p:to>
                                        <p:strVal val="visible"/>
                                      </p:to>
                                    </p:set>
                                    <p:anim calcmode="lin" valueType="num">
                                      <p:cBhvr>
                                        <p:cTn id="42" dur="1000" fill="hold"/>
                                        <p:tgtEl>
                                          <p:spTgt spid="22547"/>
                                        </p:tgtEl>
                                        <p:attrNameLst>
                                          <p:attrName>ppt_x</p:attrName>
                                        </p:attrNameLst>
                                      </p:cBhvr>
                                      <p:tavLst>
                                        <p:tav tm="0">
                                          <p:val>
                                            <p:strVal val="#ppt_x-.2"/>
                                          </p:val>
                                        </p:tav>
                                        <p:tav tm="100000">
                                          <p:val>
                                            <p:strVal val="#ppt_x"/>
                                          </p:val>
                                        </p:tav>
                                      </p:tavLst>
                                    </p:anim>
                                    <p:anim calcmode="lin" valueType="num">
                                      <p:cBhvr>
                                        <p:cTn id="43" dur="1000" fill="hold"/>
                                        <p:tgtEl>
                                          <p:spTgt spid="22547"/>
                                        </p:tgtEl>
                                        <p:attrNameLst>
                                          <p:attrName>ppt_y</p:attrName>
                                        </p:attrNameLst>
                                      </p:cBhvr>
                                      <p:tavLst>
                                        <p:tav tm="0">
                                          <p:val>
                                            <p:strVal val="#ppt_y"/>
                                          </p:val>
                                        </p:tav>
                                        <p:tav tm="100000">
                                          <p:val>
                                            <p:strVal val="#ppt_y"/>
                                          </p:val>
                                        </p:tav>
                                      </p:tavLst>
                                    </p:anim>
                                    <p:animEffect transition="in" filter="wipe(right)" prLst="gradientSize: 0.1">
                                      <p:cBhvr>
                                        <p:cTn id="44" dur="1000"/>
                                        <p:tgtEl>
                                          <p:spTgt spid="22547"/>
                                        </p:tgtEl>
                                      </p:cBhvr>
                                    </p:animEffect>
                                  </p:childTnLst>
                                </p:cTn>
                              </p:par>
                              <p:par>
                                <p:cTn id="45" presetID="29" presetClass="entr" presetSubtype="0" fill="hold" nodeType="withEffect">
                                  <p:stCondLst>
                                    <p:cond delay="0"/>
                                  </p:stCondLst>
                                  <p:childTnLst>
                                    <p:set>
                                      <p:cBhvr>
                                        <p:cTn id="46" dur="1" fill="hold">
                                          <p:stCondLst>
                                            <p:cond delay="0"/>
                                          </p:stCondLst>
                                        </p:cTn>
                                        <p:tgtEl>
                                          <p:spTgt spid="22548"/>
                                        </p:tgtEl>
                                        <p:attrNameLst>
                                          <p:attrName>style.visibility</p:attrName>
                                        </p:attrNameLst>
                                      </p:cBhvr>
                                      <p:to>
                                        <p:strVal val="visible"/>
                                      </p:to>
                                    </p:set>
                                    <p:anim calcmode="lin" valueType="num">
                                      <p:cBhvr>
                                        <p:cTn id="47" dur="1000" fill="hold"/>
                                        <p:tgtEl>
                                          <p:spTgt spid="22548"/>
                                        </p:tgtEl>
                                        <p:attrNameLst>
                                          <p:attrName>ppt_x</p:attrName>
                                        </p:attrNameLst>
                                      </p:cBhvr>
                                      <p:tavLst>
                                        <p:tav tm="0">
                                          <p:val>
                                            <p:strVal val="#ppt_x-.2"/>
                                          </p:val>
                                        </p:tav>
                                        <p:tav tm="100000">
                                          <p:val>
                                            <p:strVal val="#ppt_x"/>
                                          </p:val>
                                        </p:tav>
                                      </p:tavLst>
                                    </p:anim>
                                    <p:anim calcmode="lin" valueType="num">
                                      <p:cBhvr>
                                        <p:cTn id="48" dur="1000" fill="hold"/>
                                        <p:tgtEl>
                                          <p:spTgt spid="22548"/>
                                        </p:tgtEl>
                                        <p:attrNameLst>
                                          <p:attrName>ppt_y</p:attrName>
                                        </p:attrNameLst>
                                      </p:cBhvr>
                                      <p:tavLst>
                                        <p:tav tm="0">
                                          <p:val>
                                            <p:strVal val="#ppt_y"/>
                                          </p:val>
                                        </p:tav>
                                        <p:tav tm="100000">
                                          <p:val>
                                            <p:strVal val="#ppt_y"/>
                                          </p:val>
                                        </p:tav>
                                      </p:tavLst>
                                    </p:anim>
                                    <p:animEffect transition="in" filter="wipe(right)" prLst="gradientSize: 0.1">
                                      <p:cBhvr>
                                        <p:cTn id="49" dur="1000"/>
                                        <p:tgtEl>
                                          <p:spTgt spid="22548"/>
                                        </p:tgtEl>
                                      </p:cBhvr>
                                    </p:animEffect>
                                  </p:childTnLst>
                                </p:cTn>
                              </p:par>
                              <p:par>
                                <p:cTn id="50" presetID="29" presetClass="entr" presetSubtype="0" fill="hold" grpId="0" nodeType="withEffect">
                                  <p:stCondLst>
                                    <p:cond delay="0"/>
                                  </p:stCondLst>
                                  <p:childTnLst>
                                    <p:set>
                                      <p:cBhvr>
                                        <p:cTn id="51" dur="1" fill="hold">
                                          <p:stCondLst>
                                            <p:cond delay="0"/>
                                          </p:stCondLst>
                                        </p:cTn>
                                        <p:tgtEl>
                                          <p:spTgt spid="22549"/>
                                        </p:tgtEl>
                                        <p:attrNameLst>
                                          <p:attrName>style.visibility</p:attrName>
                                        </p:attrNameLst>
                                      </p:cBhvr>
                                      <p:to>
                                        <p:strVal val="visible"/>
                                      </p:to>
                                    </p:set>
                                    <p:anim calcmode="lin" valueType="num">
                                      <p:cBhvr>
                                        <p:cTn id="52" dur="1000" fill="hold"/>
                                        <p:tgtEl>
                                          <p:spTgt spid="22549"/>
                                        </p:tgtEl>
                                        <p:attrNameLst>
                                          <p:attrName>ppt_x</p:attrName>
                                        </p:attrNameLst>
                                      </p:cBhvr>
                                      <p:tavLst>
                                        <p:tav tm="0">
                                          <p:val>
                                            <p:strVal val="#ppt_x-.2"/>
                                          </p:val>
                                        </p:tav>
                                        <p:tav tm="100000">
                                          <p:val>
                                            <p:strVal val="#ppt_x"/>
                                          </p:val>
                                        </p:tav>
                                      </p:tavLst>
                                    </p:anim>
                                    <p:anim calcmode="lin" valueType="num">
                                      <p:cBhvr>
                                        <p:cTn id="53" dur="1000" fill="hold"/>
                                        <p:tgtEl>
                                          <p:spTgt spid="22549"/>
                                        </p:tgtEl>
                                        <p:attrNameLst>
                                          <p:attrName>ppt_y</p:attrName>
                                        </p:attrNameLst>
                                      </p:cBhvr>
                                      <p:tavLst>
                                        <p:tav tm="0">
                                          <p:val>
                                            <p:strVal val="#ppt_y"/>
                                          </p:val>
                                        </p:tav>
                                        <p:tav tm="100000">
                                          <p:val>
                                            <p:strVal val="#ppt_y"/>
                                          </p:val>
                                        </p:tav>
                                      </p:tavLst>
                                    </p:anim>
                                    <p:animEffect transition="in" filter="wipe(right)" prLst="gradientSize: 0.1">
                                      <p:cBhvr>
                                        <p:cTn id="54" dur="1000"/>
                                        <p:tgtEl>
                                          <p:spTgt spid="22549"/>
                                        </p:tgtEl>
                                      </p:cBhvr>
                                    </p:animEffect>
                                  </p:childTnLst>
                                </p:cTn>
                              </p:par>
                              <p:par>
                                <p:cTn id="55" presetID="29" presetClass="entr" presetSubtype="0" fill="hold" grpId="0" nodeType="withEffect">
                                  <p:stCondLst>
                                    <p:cond delay="0"/>
                                  </p:stCondLst>
                                  <p:childTnLst>
                                    <p:set>
                                      <p:cBhvr>
                                        <p:cTn id="56" dur="1" fill="hold">
                                          <p:stCondLst>
                                            <p:cond delay="0"/>
                                          </p:stCondLst>
                                        </p:cTn>
                                        <p:tgtEl>
                                          <p:spTgt spid="22550"/>
                                        </p:tgtEl>
                                        <p:attrNameLst>
                                          <p:attrName>style.visibility</p:attrName>
                                        </p:attrNameLst>
                                      </p:cBhvr>
                                      <p:to>
                                        <p:strVal val="visible"/>
                                      </p:to>
                                    </p:set>
                                    <p:anim calcmode="lin" valueType="num">
                                      <p:cBhvr>
                                        <p:cTn id="57" dur="1000" fill="hold"/>
                                        <p:tgtEl>
                                          <p:spTgt spid="22550"/>
                                        </p:tgtEl>
                                        <p:attrNameLst>
                                          <p:attrName>ppt_x</p:attrName>
                                        </p:attrNameLst>
                                      </p:cBhvr>
                                      <p:tavLst>
                                        <p:tav tm="0">
                                          <p:val>
                                            <p:strVal val="#ppt_x-.2"/>
                                          </p:val>
                                        </p:tav>
                                        <p:tav tm="100000">
                                          <p:val>
                                            <p:strVal val="#ppt_x"/>
                                          </p:val>
                                        </p:tav>
                                      </p:tavLst>
                                    </p:anim>
                                    <p:anim calcmode="lin" valueType="num">
                                      <p:cBhvr>
                                        <p:cTn id="58" dur="1000" fill="hold"/>
                                        <p:tgtEl>
                                          <p:spTgt spid="22550"/>
                                        </p:tgtEl>
                                        <p:attrNameLst>
                                          <p:attrName>ppt_y</p:attrName>
                                        </p:attrNameLst>
                                      </p:cBhvr>
                                      <p:tavLst>
                                        <p:tav tm="0">
                                          <p:val>
                                            <p:strVal val="#ppt_y"/>
                                          </p:val>
                                        </p:tav>
                                        <p:tav tm="100000">
                                          <p:val>
                                            <p:strVal val="#ppt_y"/>
                                          </p:val>
                                        </p:tav>
                                      </p:tavLst>
                                    </p:anim>
                                    <p:animEffect transition="in" filter="wipe(right)" prLst="gradientSize: 0.1">
                                      <p:cBhvr>
                                        <p:cTn id="59" dur="1000"/>
                                        <p:tgtEl>
                                          <p:spTgt spid="22550"/>
                                        </p:tgtEl>
                                      </p:cBhvr>
                                    </p:animEffect>
                                  </p:childTnLst>
                                </p:cTn>
                              </p:par>
                              <p:par>
                                <p:cTn id="60" presetID="29" presetClass="entr" presetSubtype="0" fill="hold" grpId="0" nodeType="withEffect">
                                  <p:stCondLst>
                                    <p:cond delay="0"/>
                                  </p:stCondLst>
                                  <p:childTnLst>
                                    <p:set>
                                      <p:cBhvr>
                                        <p:cTn id="61" dur="1" fill="hold">
                                          <p:stCondLst>
                                            <p:cond delay="0"/>
                                          </p:stCondLst>
                                        </p:cTn>
                                        <p:tgtEl>
                                          <p:spTgt spid="22551"/>
                                        </p:tgtEl>
                                        <p:attrNameLst>
                                          <p:attrName>style.visibility</p:attrName>
                                        </p:attrNameLst>
                                      </p:cBhvr>
                                      <p:to>
                                        <p:strVal val="visible"/>
                                      </p:to>
                                    </p:set>
                                    <p:anim calcmode="lin" valueType="num">
                                      <p:cBhvr>
                                        <p:cTn id="62" dur="1000" fill="hold"/>
                                        <p:tgtEl>
                                          <p:spTgt spid="22551"/>
                                        </p:tgtEl>
                                        <p:attrNameLst>
                                          <p:attrName>ppt_x</p:attrName>
                                        </p:attrNameLst>
                                      </p:cBhvr>
                                      <p:tavLst>
                                        <p:tav tm="0">
                                          <p:val>
                                            <p:strVal val="#ppt_x-.2"/>
                                          </p:val>
                                        </p:tav>
                                        <p:tav tm="100000">
                                          <p:val>
                                            <p:strVal val="#ppt_x"/>
                                          </p:val>
                                        </p:tav>
                                      </p:tavLst>
                                    </p:anim>
                                    <p:anim calcmode="lin" valueType="num">
                                      <p:cBhvr>
                                        <p:cTn id="63" dur="1000" fill="hold"/>
                                        <p:tgtEl>
                                          <p:spTgt spid="22551"/>
                                        </p:tgtEl>
                                        <p:attrNameLst>
                                          <p:attrName>ppt_y</p:attrName>
                                        </p:attrNameLst>
                                      </p:cBhvr>
                                      <p:tavLst>
                                        <p:tav tm="0">
                                          <p:val>
                                            <p:strVal val="#ppt_y"/>
                                          </p:val>
                                        </p:tav>
                                        <p:tav tm="100000">
                                          <p:val>
                                            <p:strVal val="#ppt_y"/>
                                          </p:val>
                                        </p:tav>
                                      </p:tavLst>
                                    </p:anim>
                                    <p:animEffect transition="in" filter="wipe(right)" prLst="gradientSize: 0.1">
                                      <p:cBhvr>
                                        <p:cTn id="64" dur="1000"/>
                                        <p:tgtEl>
                                          <p:spTgt spid="22551"/>
                                        </p:tgtEl>
                                      </p:cBhvr>
                                    </p:animEffect>
                                  </p:childTnLst>
                                </p:cTn>
                              </p:par>
                              <p:par>
                                <p:cTn id="65" presetID="29" presetClass="entr" presetSubtype="0" fill="hold" nodeType="withEffect">
                                  <p:stCondLst>
                                    <p:cond delay="0"/>
                                  </p:stCondLst>
                                  <p:childTnLst>
                                    <p:set>
                                      <p:cBhvr>
                                        <p:cTn id="66" dur="1" fill="hold">
                                          <p:stCondLst>
                                            <p:cond delay="0"/>
                                          </p:stCondLst>
                                        </p:cTn>
                                        <p:tgtEl>
                                          <p:spTgt spid="22552"/>
                                        </p:tgtEl>
                                        <p:attrNameLst>
                                          <p:attrName>style.visibility</p:attrName>
                                        </p:attrNameLst>
                                      </p:cBhvr>
                                      <p:to>
                                        <p:strVal val="visible"/>
                                      </p:to>
                                    </p:set>
                                    <p:anim calcmode="lin" valueType="num">
                                      <p:cBhvr>
                                        <p:cTn id="67" dur="1000" fill="hold"/>
                                        <p:tgtEl>
                                          <p:spTgt spid="22552"/>
                                        </p:tgtEl>
                                        <p:attrNameLst>
                                          <p:attrName>ppt_x</p:attrName>
                                        </p:attrNameLst>
                                      </p:cBhvr>
                                      <p:tavLst>
                                        <p:tav tm="0">
                                          <p:val>
                                            <p:strVal val="#ppt_x-.2"/>
                                          </p:val>
                                        </p:tav>
                                        <p:tav tm="100000">
                                          <p:val>
                                            <p:strVal val="#ppt_x"/>
                                          </p:val>
                                        </p:tav>
                                      </p:tavLst>
                                    </p:anim>
                                    <p:anim calcmode="lin" valueType="num">
                                      <p:cBhvr>
                                        <p:cTn id="68" dur="1000" fill="hold"/>
                                        <p:tgtEl>
                                          <p:spTgt spid="22552"/>
                                        </p:tgtEl>
                                        <p:attrNameLst>
                                          <p:attrName>ppt_y</p:attrName>
                                        </p:attrNameLst>
                                      </p:cBhvr>
                                      <p:tavLst>
                                        <p:tav tm="0">
                                          <p:val>
                                            <p:strVal val="#ppt_y"/>
                                          </p:val>
                                        </p:tav>
                                        <p:tav tm="100000">
                                          <p:val>
                                            <p:strVal val="#ppt_y"/>
                                          </p:val>
                                        </p:tav>
                                      </p:tavLst>
                                    </p:anim>
                                    <p:animEffect transition="in" filter="wipe(right)" prLst="gradientSize: 0.1">
                                      <p:cBhvr>
                                        <p:cTn id="69" dur="1000"/>
                                        <p:tgtEl>
                                          <p:spTgt spid="22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22533" grpId="0"/>
      <p:bldP spid="22534" grpId="0"/>
      <p:bldP spid="22549" grpId="0"/>
      <p:bldP spid="22550" grpId="0"/>
      <p:bldP spid="225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6" name="副标题 4"/>
          <p:cNvSpPr txBox="1">
            <a:spLocks/>
          </p:cNvSpPr>
          <p:nvPr/>
        </p:nvSpPr>
        <p:spPr bwMode="auto">
          <a:xfrm>
            <a:off x="10001250" y="6429375"/>
            <a:ext cx="1879600" cy="266700"/>
          </a:xfrm>
          <a:prstGeom prst="rect">
            <a:avLst/>
          </a:prstGeom>
          <a:noFill/>
          <a:ln w="9525">
            <a:noFill/>
            <a:miter lim="800000"/>
            <a:headEnd/>
            <a:tailEnd/>
          </a:ln>
        </p:spPr>
        <p:txBody>
          <a:bodyPr/>
          <a:lstStyle/>
          <a:p>
            <a:pPr algn="ctr" fontAlgn="auto">
              <a:spcBef>
                <a:spcPct val="20000"/>
              </a:spcBef>
              <a:spcAft>
                <a:spcPts val="0"/>
              </a:spcAft>
              <a:buFont typeface="Arial" charset="0"/>
              <a:buNone/>
              <a:defRPr/>
            </a:pPr>
            <a:r>
              <a:rPr lang="en-US" altLang="zh-CN" sz="1100" dirty="0" err="1">
                <a:solidFill>
                  <a:schemeClr val="tx1">
                    <a:tint val="75000"/>
                  </a:schemeClr>
                </a:solidFill>
                <a:latin typeface="+mn-lt"/>
                <a:ea typeface="+mn-ea"/>
              </a:rPr>
              <a:t>Jasmine.More</a:t>
            </a:r>
            <a:endParaRPr lang="zh-CN" altLang="en-US" sz="1100" dirty="0">
              <a:solidFill>
                <a:schemeClr val="tx1">
                  <a:tint val="75000"/>
                </a:schemeClr>
              </a:solidFill>
              <a:latin typeface="+mn-lt"/>
              <a:ea typeface="+mn-ea"/>
            </a:endParaRPr>
          </a:p>
        </p:txBody>
      </p:sp>
      <p:sp>
        <p:nvSpPr>
          <p:cNvPr id="4" name="副标题 4"/>
          <p:cNvSpPr txBox="1">
            <a:spLocks/>
          </p:cNvSpPr>
          <p:nvPr/>
        </p:nvSpPr>
        <p:spPr bwMode="auto">
          <a:xfrm>
            <a:off x="1411288" y="1989138"/>
            <a:ext cx="9618662" cy="1143000"/>
          </a:xfrm>
          <a:prstGeom prst="rect">
            <a:avLst/>
          </a:prstGeom>
          <a:noFill/>
          <a:ln w="9525">
            <a:noFill/>
            <a:miter lim="800000"/>
            <a:headEnd/>
            <a:tailEnd/>
          </a:ln>
        </p:spPr>
        <p:txBody>
          <a:bodyPr/>
          <a:lstStyle/>
          <a:p>
            <a:pPr>
              <a:defRPr/>
            </a:pPr>
            <a:r>
              <a:rPr lang="en-US" altLang="zh-CN" sz="6000">
                <a:solidFill>
                  <a:srgbClr val="A5A5A5"/>
                </a:solidFill>
                <a:effectLst>
                  <a:outerShdw blurRad="38100" dist="38100" dir="2700000" algn="tl">
                    <a:srgbClr val="C0C0C0"/>
                  </a:outerShdw>
                </a:effectLst>
                <a:latin typeface="微软雅黑" pitchFamily="34" charset="-122"/>
                <a:ea typeface="微软雅黑" pitchFamily="34" charset="-122"/>
              </a:rPr>
              <a:t>5.2  </a:t>
            </a:r>
            <a:r>
              <a:rPr lang="zh-CN" altLang="en-US" sz="6000">
                <a:solidFill>
                  <a:srgbClr val="A5A5A5"/>
                </a:solidFill>
                <a:effectLst>
                  <a:outerShdw blurRad="38100" dist="38100" dir="2700000" algn="tl">
                    <a:srgbClr val="C0C0C0"/>
                  </a:outerShdw>
                </a:effectLst>
                <a:latin typeface="微软雅黑" pitchFamily="34" charset="-122"/>
                <a:ea typeface="微软雅黑" pitchFamily="34" charset="-122"/>
              </a:rPr>
              <a:t>话题检测与跟踪的任务</a:t>
            </a:r>
            <a:r>
              <a:rPr lang="zh-CN" altLang="en-US"/>
              <a:t> </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6359</TotalTime>
  <Words>2236</Words>
  <Application>Microsoft Office PowerPoint</Application>
  <PresentationFormat>自定义</PresentationFormat>
  <Paragraphs>266</Paragraphs>
  <Slides>33</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44" baseType="lpstr">
      <vt:lpstr>Arial</vt:lpstr>
      <vt:lpstr>宋体</vt:lpstr>
      <vt:lpstr>Calibri</vt:lpstr>
      <vt:lpstr>Times New Roman</vt:lpstr>
      <vt:lpstr>黑体</vt:lpstr>
      <vt:lpstr>微软雅黑</vt:lpstr>
      <vt:lpstr>方正粗宋简体</vt:lpstr>
      <vt:lpstr>华康俪金黑W8(P)</vt:lpstr>
      <vt:lpstr>Calibri Light</vt:lpstr>
      <vt:lpstr>默认设计模板</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 zhao</dc:creator>
  <cp:lastModifiedBy>libin</cp:lastModifiedBy>
  <cp:revision>256</cp:revision>
  <dcterms:created xsi:type="dcterms:W3CDTF">2014-04-19T11:56:09Z</dcterms:created>
  <dcterms:modified xsi:type="dcterms:W3CDTF">2017-03-28T14:06:03Z</dcterms:modified>
</cp:coreProperties>
</file>